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37" autoAdjust="0"/>
  </p:normalViewPr>
  <p:slideViewPr>
    <p:cSldViewPr snapToGrid="0">
      <p:cViewPr varScale="1">
        <p:scale>
          <a:sx n="70" d="100"/>
          <a:sy n="70" d="100"/>
        </p:scale>
        <p:origin x="1242" y="66"/>
      </p:cViewPr>
      <p:guideLst>
        <p:guide orient="horz" pos="2160"/>
        <p:guide pos="30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1440" tIns="45720" rIns="91440" bIns="45720" rtlCol="0"/>
          <a:lstStyle>
            <a:lvl1pPr algn="r">
              <a:defRPr sz="1200"/>
            </a:lvl1pPr>
          </a:lstStyle>
          <a:p>
            <a:fld id="{AA43D593-CE73-4D29-A276-67023C02DBBA}" type="datetimeFigureOut">
              <a:rPr kumimoji="1" lang="ja-JP" altLang="en-US" smtClean="0"/>
              <a:t>2021/6/25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40" tIns="45720" rIns="91440" bIns="45720" rtlCol="0" anchor="b"/>
          <a:lstStyle>
            <a:lvl1pPr algn="r">
              <a:defRPr sz="1200"/>
            </a:lvl1pPr>
          </a:lstStyle>
          <a:p>
            <a:fld id="{5206D7D9-02CF-48F0-A2EA-4EBD8105800C}" type="slidenum">
              <a:rPr kumimoji="1" lang="ja-JP" altLang="en-US" smtClean="0"/>
              <a:t>‹#›</a:t>
            </a:fld>
            <a:endParaRPr kumimoji="1" lang="ja-JP" altLang="en-US"/>
          </a:p>
        </p:txBody>
      </p:sp>
    </p:spTree>
    <p:extLst>
      <p:ext uri="{BB962C8B-B14F-4D97-AF65-F5344CB8AC3E}">
        <p14:creationId xmlns:p14="http://schemas.microsoft.com/office/powerpoint/2010/main" val="3066746272"/>
      </p:ext>
    </p:extLst>
  </p:cSld>
  <p:clrMap bg1="lt1" tx1="dk1" bg2="lt2" tx2="dk2" accent1="accent1" accent2="accent2" accent3="accent3" accent4="accent4" accent5="accent5" accent6="accent6" hlink="hlink" folHlink="folHlink"/>
  <p:notesStyle>
    <a:lvl1pPr marL="0" algn="l" defTabSz="696773" rtl="0" eaLnBrk="1" latinLnBrk="0" hangingPunct="1">
      <a:defRPr kumimoji="1" sz="914" kern="1200">
        <a:solidFill>
          <a:schemeClr val="tx1"/>
        </a:solidFill>
        <a:latin typeface="+mn-lt"/>
        <a:ea typeface="+mn-ea"/>
        <a:cs typeface="+mn-cs"/>
      </a:defRPr>
    </a:lvl1pPr>
    <a:lvl2pPr marL="348386" algn="l" defTabSz="696773" rtl="0" eaLnBrk="1" latinLnBrk="0" hangingPunct="1">
      <a:defRPr kumimoji="1" sz="914" kern="1200">
        <a:solidFill>
          <a:schemeClr val="tx1"/>
        </a:solidFill>
        <a:latin typeface="+mn-lt"/>
        <a:ea typeface="+mn-ea"/>
        <a:cs typeface="+mn-cs"/>
      </a:defRPr>
    </a:lvl2pPr>
    <a:lvl3pPr marL="696773" algn="l" defTabSz="696773" rtl="0" eaLnBrk="1" latinLnBrk="0" hangingPunct="1">
      <a:defRPr kumimoji="1" sz="914" kern="1200">
        <a:solidFill>
          <a:schemeClr val="tx1"/>
        </a:solidFill>
        <a:latin typeface="+mn-lt"/>
        <a:ea typeface="+mn-ea"/>
        <a:cs typeface="+mn-cs"/>
      </a:defRPr>
    </a:lvl3pPr>
    <a:lvl4pPr marL="1045159" algn="l" defTabSz="696773" rtl="0" eaLnBrk="1" latinLnBrk="0" hangingPunct="1">
      <a:defRPr kumimoji="1" sz="914" kern="1200">
        <a:solidFill>
          <a:schemeClr val="tx1"/>
        </a:solidFill>
        <a:latin typeface="+mn-lt"/>
        <a:ea typeface="+mn-ea"/>
        <a:cs typeface="+mn-cs"/>
      </a:defRPr>
    </a:lvl4pPr>
    <a:lvl5pPr marL="1393546" algn="l" defTabSz="696773" rtl="0" eaLnBrk="1" latinLnBrk="0" hangingPunct="1">
      <a:defRPr kumimoji="1" sz="914" kern="1200">
        <a:solidFill>
          <a:schemeClr val="tx1"/>
        </a:solidFill>
        <a:latin typeface="+mn-lt"/>
        <a:ea typeface="+mn-ea"/>
        <a:cs typeface="+mn-cs"/>
      </a:defRPr>
    </a:lvl5pPr>
    <a:lvl6pPr marL="1741932" algn="l" defTabSz="696773" rtl="0" eaLnBrk="1" latinLnBrk="0" hangingPunct="1">
      <a:defRPr kumimoji="1" sz="914" kern="1200">
        <a:solidFill>
          <a:schemeClr val="tx1"/>
        </a:solidFill>
        <a:latin typeface="+mn-lt"/>
        <a:ea typeface="+mn-ea"/>
        <a:cs typeface="+mn-cs"/>
      </a:defRPr>
    </a:lvl6pPr>
    <a:lvl7pPr marL="2090318" algn="l" defTabSz="696773" rtl="0" eaLnBrk="1" latinLnBrk="0" hangingPunct="1">
      <a:defRPr kumimoji="1" sz="914" kern="1200">
        <a:solidFill>
          <a:schemeClr val="tx1"/>
        </a:solidFill>
        <a:latin typeface="+mn-lt"/>
        <a:ea typeface="+mn-ea"/>
        <a:cs typeface="+mn-cs"/>
      </a:defRPr>
    </a:lvl7pPr>
    <a:lvl8pPr marL="2438705" algn="l" defTabSz="696773" rtl="0" eaLnBrk="1" latinLnBrk="0" hangingPunct="1">
      <a:defRPr kumimoji="1" sz="914" kern="1200">
        <a:solidFill>
          <a:schemeClr val="tx1"/>
        </a:solidFill>
        <a:latin typeface="+mn-lt"/>
        <a:ea typeface="+mn-ea"/>
        <a:cs typeface="+mn-cs"/>
      </a:defRPr>
    </a:lvl8pPr>
    <a:lvl9pPr marL="2787091" algn="l" defTabSz="696773" rtl="0" eaLnBrk="1" latinLnBrk="0" hangingPunct="1">
      <a:defRPr kumimoji="1" sz="91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242262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324482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137380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234006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273038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131361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356167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73344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206168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126189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23F2C7-CF22-4848-9038-1D73AA2CE437}" type="datetimeFigureOut">
              <a:rPr kumimoji="1" lang="ja-JP" altLang="en-US" smtClean="0"/>
              <a:t>2021/6/25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160888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3F2C7-CF22-4848-9038-1D73AA2CE437}" type="datetimeFigureOut">
              <a:rPr kumimoji="1" lang="ja-JP" altLang="en-US" smtClean="0"/>
              <a:t>2021/6/25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7F93F-5DBE-4B05-89A4-2D5667BAE7CF}" type="slidenum">
              <a:rPr kumimoji="1" lang="ja-JP" altLang="en-US" smtClean="0"/>
              <a:t>‹#›</a:t>
            </a:fld>
            <a:endParaRPr kumimoji="1" lang="ja-JP" altLang="en-US"/>
          </a:p>
        </p:txBody>
      </p:sp>
    </p:spTree>
    <p:extLst>
      <p:ext uri="{BB962C8B-B14F-4D97-AF65-F5344CB8AC3E}">
        <p14:creationId xmlns:p14="http://schemas.microsoft.com/office/powerpoint/2010/main" val="11418984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image" Target="../media/image1.emf"/><Relationship Id="rId1" Type="http://schemas.openxmlformats.org/officeDocument/2006/relationships/slideLayout" Target="../slideLayouts/slideLayout4.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33"/>
          <p:cNvPicPr/>
          <p:nvPr/>
        </p:nvPicPr>
        <p:blipFill>
          <a:blip r:embed="rId2">
            <a:extLst>
              <a:ext uri="{28A0092B-C50C-407E-A947-70E740481C1C}">
                <a14:useLocalDpi xmlns:a14="http://schemas.microsoft.com/office/drawing/2010/main" val="0"/>
              </a:ext>
            </a:extLst>
          </a:blip>
          <a:srcRect/>
          <a:stretch>
            <a:fillRect/>
          </a:stretch>
        </p:blipFill>
        <p:spPr bwMode="auto">
          <a:xfrm>
            <a:off x="2282404" y="5914379"/>
            <a:ext cx="385961" cy="560302"/>
          </a:xfrm>
          <a:prstGeom prst="rect">
            <a:avLst/>
          </a:prstGeom>
          <a:noFill/>
          <a:ln>
            <a:noFill/>
          </a:ln>
        </p:spPr>
      </p:pic>
      <p:pic>
        <p:nvPicPr>
          <p:cNvPr id="33" name="図 32"/>
          <p:cNvPicPr/>
          <p:nvPr/>
        </p:nvPicPr>
        <p:blipFill>
          <a:blip r:embed="rId3">
            <a:extLst>
              <a:ext uri="{28A0092B-C50C-407E-A947-70E740481C1C}">
                <a14:useLocalDpi xmlns:a14="http://schemas.microsoft.com/office/drawing/2010/main" val="0"/>
              </a:ext>
            </a:extLst>
          </a:blip>
          <a:srcRect/>
          <a:stretch>
            <a:fillRect/>
          </a:stretch>
        </p:blipFill>
        <p:spPr bwMode="auto">
          <a:xfrm>
            <a:off x="78265" y="5177676"/>
            <a:ext cx="418690" cy="847333"/>
          </a:xfrm>
          <a:prstGeom prst="rect">
            <a:avLst/>
          </a:prstGeom>
          <a:noFill/>
          <a:ln>
            <a:noFill/>
          </a:ln>
        </p:spPr>
      </p:pic>
      <p:pic>
        <p:nvPicPr>
          <p:cNvPr id="32" name="図 31"/>
          <p:cNvPicPr/>
          <p:nvPr/>
        </p:nvPicPr>
        <p:blipFill>
          <a:blip r:embed="rId4">
            <a:extLst>
              <a:ext uri="{28A0092B-C50C-407E-A947-70E740481C1C}">
                <a14:useLocalDpi xmlns:a14="http://schemas.microsoft.com/office/drawing/2010/main" val="0"/>
              </a:ext>
            </a:extLst>
          </a:blip>
          <a:srcRect/>
          <a:stretch>
            <a:fillRect/>
          </a:stretch>
        </p:blipFill>
        <p:spPr bwMode="auto">
          <a:xfrm>
            <a:off x="2195974" y="4486959"/>
            <a:ext cx="1371600" cy="1247775"/>
          </a:xfrm>
          <a:prstGeom prst="rect">
            <a:avLst/>
          </a:prstGeom>
          <a:noFill/>
          <a:ln>
            <a:noFill/>
          </a:ln>
        </p:spPr>
      </p:pic>
      <p:pic>
        <p:nvPicPr>
          <p:cNvPr id="28" name="図 27"/>
          <p:cNvPicPr/>
          <p:nvPr/>
        </p:nvPicPr>
        <p:blipFill>
          <a:blip r:embed="rId5">
            <a:extLst>
              <a:ext uri="{28A0092B-C50C-407E-A947-70E740481C1C}">
                <a14:useLocalDpi xmlns:a14="http://schemas.microsoft.com/office/drawing/2010/main" val="0"/>
              </a:ext>
            </a:extLst>
          </a:blip>
          <a:srcRect/>
          <a:stretch>
            <a:fillRect/>
          </a:stretch>
        </p:blipFill>
        <p:spPr bwMode="auto">
          <a:xfrm>
            <a:off x="5119223" y="1535008"/>
            <a:ext cx="4757779" cy="4857429"/>
          </a:xfrm>
          <a:prstGeom prst="rect">
            <a:avLst/>
          </a:prstGeom>
          <a:noFill/>
          <a:ln>
            <a:noFill/>
          </a:ln>
        </p:spPr>
      </p:pic>
      <p:sp>
        <p:nvSpPr>
          <p:cNvPr id="5" name="コンテンツ プレースホルダー 4"/>
          <p:cNvSpPr>
            <a:spLocks noGrp="1"/>
          </p:cNvSpPr>
          <p:nvPr>
            <p:ph sz="half" idx="1"/>
          </p:nvPr>
        </p:nvSpPr>
        <p:spPr>
          <a:xfrm>
            <a:off x="-39" y="201952"/>
            <a:ext cx="4831241" cy="526739"/>
          </a:xfrm>
        </p:spPr>
        <p:txBody>
          <a:bodyPr>
            <a:noAutofit/>
          </a:bodyPr>
          <a:lstStyle/>
          <a:p>
            <a:pPr marL="0" indent="0" algn="ctr">
              <a:lnSpc>
                <a:spcPct val="100000"/>
              </a:lnSpc>
              <a:spcBef>
                <a:spcPts val="600"/>
              </a:spcBef>
              <a:buNone/>
            </a:pPr>
            <a:r>
              <a:rPr lang="ja-JP" altLang="en-US" sz="1600" b="1" dirty="0">
                <a:latin typeface="HGP創英角ﾎﾟｯﾌﾟ体" panose="040B0A00000000000000" pitchFamily="50" charset="-128"/>
                <a:ea typeface="HGP創英角ﾎﾟｯﾌﾟ体" panose="040B0A00000000000000" pitchFamily="50" charset="-128"/>
              </a:rPr>
              <a:t>ミュージアム・エチケット</a:t>
            </a:r>
            <a:endParaRPr lang="en-US" altLang="ja-JP" sz="1600" b="1" dirty="0">
              <a:latin typeface="HGP創英角ﾎﾟｯﾌﾟ体" panose="040B0A00000000000000" pitchFamily="50" charset="-128"/>
              <a:ea typeface="HGP創英角ﾎﾟｯﾌﾟ体" panose="040B0A00000000000000" pitchFamily="50" charset="-128"/>
            </a:endParaRPr>
          </a:p>
          <a:p>
            <a:pPr marL="0" indent="0" algn="ctr">
              <a:lnSpc>
                <a:spcPct val="50000"/>
              </a:lnSpc>
              <a:buNone/>
            </a:pPr>
            <a:r>
              <a:rPr lang="ja-JP" altLang="en-US" sz="1000" spc="-120" dirty="0" err="1"/>
              <a:t>ー</a:t>
            </a:r>
            <a:r>
              <a:rPr lang="ja-JP" altLang="en-US" sz="1000" spc="-120" dirty="0"/>
              <a:t>作品を未来の人へ引き継ぐために、誰もが気持ちよく展覧会を楽しむために</a:t>
            </a:r>
            <a:r>
              <a:rPr lang="ja-JP" altLang="en-US" sz="1000" spc="-120" dirty="0" smtClean="0"/>
              <a:t>ー</a:t>
            </a:r>
            <a:endParaRPr lang="en-US" altLang="ja-JP" sz="1000" spc="-120" dirty="0" smtClean="0"/>
          </a:p>
          <a:p>
            <a:pPr marL="0" indent="0">
              <a:buNone/>
            </a:pPr>
            <a:endParaRPr lang="en-US" altLang="ja-JP" sz="1100" dirty="0"/>
          </a:p>
        </p:txBody>
      </p:sp>
      <p:sp>
        <p:nvSpPr>
          <p:cNvPr id="7" name="コンテンツ プレースホルダー 4"/>
          <p:cNvSpPr txBox="1">
            <a:spLocks/>
          </p:cNvSpPr>
          <p:nvPr/>
        </p:nvSpPr>
        <p:spPr>
          <a:xfrm>
            <a:off x="496955" y="1331274"/>
            <a:ext cx="4419533" cy="3197719"/>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HGP創英角ﾎﾟｯﾌﾟ体" panose="040B0A00000000000000" pitchFamily="50" charset="-128"/>
                <a:ea typeface="HGP創英角ﾎﾟｯﾌﾟ体" panose="040B0A00000000000000" pitchFamily="50" charset="-128"/>
              </a:rPr>
              <a:t>触らないよう気をつけて</a:t>
            </a:r>
            <a:endParaRPr lang="en-US" altLang="ja-JP" sz="1400" b="1" dirty="0">
              <a:latin typeface="HGP創英角ﾎﾟｯﾌﾟ体" panose="040B0A00000000000000" pitchFamily="50" charset="-128"/>
              <a:ea typeface="HGP創英角ﾎﾟｯﾌﾟ体" panose="040B0A00000000000000" pitchFamily="50" charset="-128"/>
            </a:endParaRPr>
          </a:p>
          <a:p>
            <a:pPr marL="0" indent="0">
              <a:lnSpc>
                <a:spcPct val="20000"/>
              </a:lnSpc>
              <a:buNone/>
            </a:pPr>
            <a:r>
              <a:rPr lang="ja-JP" altLang="en-US" sz="900" dirty="0"/>
              <a:t>作品に触ると手のあぶらがシミになって残ったり、キズがついてしまったり・・・</a:t>
            </a:r>
            <a:endParaRPr lang="en-US" altLang="ja-JP" sz="900" dirty="0"/>
          </a:p>
          <a:p>
            <a:pPr marL="0" indent="0">
              <a:lnSpc>
                <a:spcPct val="20000"/>
              </a:lnSpc>
              <a:buNone/>
            </a:pPr>
            <a:r>
              <a:rPr lang="ja-JP" altLang="en-US" sz="900" dirty="0"/>
              <a:t>作品は一歩はなれたところからみて</a:t>
            </a:r>
            <a:r>
              <a:rPr lang="ja-JP" altLang="en-US" sz="900" dirty="0" smtClean="0"/>
              <a:t>ね。</a:t>
            </a:r>
            <a:endParaRPr lang="en-US" altLang="ja-JP" sz="900" dirty="0"/>
          </a:p>
          <a:p>
            <a:pPr marL="0" indent="0">
              <a:buNone/>
            </a:pPr>
            <a:r>
              <a:rPr lang="ja-JP" altLang="en-US" sz="1400" b="1" dirty="0">
                <a:latin typeface="HGP創英角ﾎﾟｯﾌﾟ体" panose="040B0A00000000000000" pitchFamily="50" charset="-128"/>
                <a:ea typeface="HGP創英角ﾎﾟｯﾌﾟ体" panose="040B0A00000000000000" pitchFamily="50" charset="-128"/>
              </a:rPr>
              <a:t>走らない</a:t>
            </a:r>
            <a:endParaRPr lang="en-US" altLang="ja-JP" sz="1400" b="1" dirty="0">
              <a:latin typeface="HGP創英角ﾎﾟｯﾌﾟ体" panose="040B0A00000000000000" pitchFamily="50" charset="-128"/>
              <a:ea typeface="HGP創英角ﾎﾟｯﾌﾟ体" panose="040B0A00000000000000" pitchFamily="50" charset="-128"/>
            </a:endParaRPr>
          </a:p>
          <a:p>
            <a:pPr marL="0" indent="0">
              <a:lnSpc>
                <a:spcPct val="0"/>
              </a:lnSpc>
              <a:buNone/>
            </a:pPr>
            <a:r>
              <a:rPr lang="ja-JP" altLang="en-US" sz="900" dirty="0"/>
              <a:t>まわりの人や作品にぶつかるかも！展示室はゆっくりと</a:t>
            </a:r>
            <a:r>
              <a:rPr lang="ja-JP" altLang="en-US" sz="900" dirty="0" smtClean="0"/>
              <a:t>歩きましょう。</a:t>
            </a:r>
            <a:endParaRPr lang="en-US" altLang="ja-JP" sz="900" dirty="0"/>
          </a:p>
          <a:p>
            <a:pPr marL="0" indent="0">
              <a:buNone/>
            </a:pPr>
            <a:r>
              <a:rPr lang="ja-JP" altLang="en-US" sz="1400" b="1" dirty="0">
                <a:latin typeface="HGP創英角ﾎﾟｯﾌﾟ体" panose="040B0A00000000000000" pitchFamily="50" charset="-128"/>
                <a:ea typeface="HGP創英角ﾎﾟｯﾌﾟ体" panose="040B0A00000000000000" pitchFamily="50" charset="-128"/>
              </a:rPr>
              <a:t>食べたり飲んだりはできません</a:t>
            </a:r>
            <a:endParaRPr lang="en-US" altLang="ja-JP" sz="1400" b="1" dirty="0">
              <a:latin typeface="HGP創英角ﾎﾟｯﾌﾟ体" panose="040B0A00000000000000" pitchFamily="50" charset="-128"/>
              <a:ea typeface="HGP創英角ﾎﾟｯﾌﾟ体" panose="040B0A00000000000000" pitchFamily="50" charset="-128"/>
            </a:endParaRPr>
          </a:p>
          <a:p>
            <a:pPr marL="0" indent="0">
              <a:lnSpc>
                <a:spcPct val="0"/>
              </a:lnSpc>
              <a:buNone/>
            </a:pPr>
            <a:r>
              <a:rPr lang="ja-JP" altLang="en-US" sz="900" dirty="0"/>
              <a:t>万が一、食べ物で作品が汚れてしまったら大変！</a:t>
            </a:r>
            <a:endParaRPr lang="en-US" altLang="ja-JP" sz="900" dirty="0"/>
          </a:p>
          <a:p>
            <a:pPr marL="0" indent="0">
              <a:buNone/>
            </a:pPr>
            <a:r>
              <a:rPr lang="ja-JP" altLang="en-US" sz="1400" b="1" dirty="0">
                <a:latin typeface="HGP創英角ﾎﾟｯﾌﾟ体" panose="040B0A00000000000000" pitchFamily="50" charset="-128"/>
                <a:ea typeface="HGP創英角ﾎﾟｯﾌﾟ体" panose="040B0A00000000000000" pitchFamily="50" charset="-128"/>
              </a:rPr>
              <a:t>メモはえん</a:t>
            </a:r>
            <a:r>
              <a:rPr lang="ja-JP" altLang="en-US" sz="1400" b="1" dirty="0" err="1">
                <a:latin typeface="HGP創英角ﾎﾟｯﾌﾟ体" panose="040B0A00000000000000" pitchFamily="50" charset="-128"/>
                <a:ea typeface="HGP創英角ﾎﾟｯﾌﾟ体" panose="040B0A00000000000000" pitchFamily="50" charset="-128"/>
              </a:rPr>
              <a:t>ぴつ</a:t>
            </a:r>
            <a:r>
              <a:rPr lang="ja-JP" altLang="en-US" sz="1400" b="1" dirty="0">
                <a:latin typeface="HGP創英角ﾎﾟｯﾌﾟ体" panose="040B0A00000000000000" pitchFamily="50" charset="-128"/>
                <a:ea typeface="HGP創英角ﾎﾟｯﾌﾟ体" panose="040B0A00000000000000" pitchFamily="50" charset="-128"/>
              </a:rPr>
              <a:t>で</a:t>
            </a:r>
            <a:endParaRPr lang="en-US" altLang="ja-JP" sz="1400" b="1" dirty="0">
              <a:latin typeface="HGP創英角ﾎﾟｯﾌﾟ体" panose="040B0A00000000000000" pitchFamily="50" charset="-128"/>
              <a:ea typeface="HGP創英角ﾎﾟｯﾌﾟ体" panose="040B0A00000000000000" pitchFamily="50" charset="-128"/>
            </a:endParaRPr>
          </a:p>
          <a:p>
            <a:pPr marL="0" indent="0">
              <a:lnSpc>
                <a:spcPct val="20000"/>
              </a:lnSpc>
              <a:buNone/>
            </a:pPr>
            <a:r>
              <a:rPr lang="ja-JP" altLang="en-US" sz="900" spc="-100" dirty="0"/>
              <a:t>もしも作品にインクが飛んでしまったら、もう消すことはできません。</a:t>
            </a:r>
            <a:r>
              <a:rPr lang="ja-JP" altLang="en-US" sz="900" spc="-100" dirty="0" smtClean="0"/>
              <a:t>展示室では</a:t>
            </a:r>
            <a:r>
              <a:rPr lang="ja-JP" altLang="en-US" sz="900" spc="-100" dirty="0"/>
              <a:t>えん</a:t>
            </a:r>
            <a:r>
              <a:rPr lang="ja-JP" altLang="en-US" sz="900" spc="-100" dirty="0" err="1" smtClean="0"/>
              <a:t>ぴつか</a:t>
            </a:r>
            <a:endParaRPr lang="en-US" altLang="ja-JP" sz="900" spc="-100" dirty="0" smtClean="0"/>
          </a:p>
          <a:p>
            <a:pPr marL="0" indent="0">
              <a:lnSpc>
                <a:spcPct val="20000"/>
              </a:lnSpc>
              <a:buNone/>
            </a:pPr>
            <a:r>
              <a:rPr lang="ja-JP" altLang="en-US" sz="900" spc="-100" dirty="0" smtClean="0"/>
              <a:t>シャープペンシル</a:t>
            </a:r>
            <a:r>
              <a:rPr lang="ja-JP" altLang="en-US" sz="900" spc="-100" dirty="0"/>
              <a:t>を使ってね。案内カウンターでえん</a:t>
            </a:r>
            <a:r>
              <a:rPr lang="ja-JP" altLang="en-US" sz="900" spc="-100" dirty="0" smtClean="0"/>
              <a:t>ぴつをかりられるよ</a:t>
            </a:r>
            <a:r>
              <a:rPr lang="ja-JP" altLang="en-US" sz="900" spc="-100" dirty="0"/>
              <a:t>！</a:t>
            </a:r>
            <a:endParaRPr lang="en-US" altLang="ja-JP" sz="900" spc="-100" dirty="0"/>
          </a:p>
          <a:p>
            <a:pPr marL="0" indent="0">
              <a:buNone/>
            </a:pPr>
            <a:r>
              <a:rPr lang="ja-JP" altLang="en-US" sz="1400" b="1" dirty="0">
                <a:latin typeface="HGP創英角ﾎﾟｯﾌﾟ体" panose="040B0A00000000000000" pitchFamily="50" charset="-128"/>
                <a:ea typeface="HGP創英角ﾎﾟｯﾌﾟ体" panose="040B0A00000000000000" pitchFamily="50" charset="-128"/>
              </a:rPr>
              <a:t>写真撮影はできません</a:t>
            </a:r>
            <a:endParaRPr lang="en-US" altLang="ja-JP" sz="1400" b="1" dirty="0">
              <a:latin typeface="HGP創英角ﾎﾟｯﾌﾟ体" panose="040B0A00000000000000" pitchFamily="50" charset="-128"/>
              <a:ea typeface="HGP創英角ﾎﾟｯﾌﾟ体" panose="040B0A00000000000000" pitchFamily="50" charset="-128"/>
            </a:endParaRPr>
          </a:p>
          <a:p>
            <a:pPr marL="0" indent="0">
              <a:lnSpc>
                <a:spcPct val="0"/>
              </a:lnSpc>
              <a:buNone/>
            </a:pPr>
            <a:r>
              <a:rPr lang="ja-JP" altLang="en-US" sz="900" dirty="0"/>
              <a:t>フラッシュを使わなければ撮影できる場合もあります。スタッフに尋ねてみてね。</a:t>
            </a:r>
            <a:endParaRPr lang="en-US" altLang="ja-JP" sz="900" dirty="0"/>
          </a:p>
          <a:p>
            <a:pPr marL="0" indent="0">
              <a:buNone/>
            </a:pPr>
            <a:r>
              <a:rPr lang="ja-JP" altLang="en-US" sz="1400" b="1" dirty="0">
                <a:latin typeface="HGP創英角ﾎﾟｯﾌﾟ体" panose="040B0A00000000000000" pitchFamily="50" charset="-128"/>
                <a:ea typeface="HGP創英角ﾎﾟｯﾌﾟ体" panose="040B0A00000000000000" pitchFamily="50" charset="-128"/>
              </a:rPr>
              <a:t>携帯電話はマナーモードに</a:t>
            </a:r>
            <a:endParaRPr lang="en-US" altLang="ja-JP" sz="1400" b="1" dirty="0">
              <a:latin typeface="HGP創英角ﾎﾟｯﾌﾟ体" panose="040B0A00000000000000" pitchFamily="50" charset="-128"/>
              <a:ea typeface="HGP創英角ﾎﾟｯﾌﾟ体" panose="040B0A00000000000000" pitchFamily="50" charset="-128"/>
            </a:endParaRPr>
          </a:p>
          <a:p>
            <a:pPr marL="0" indent="0">
              <a:lnSpc>
                <a:spcPct val="0"/>
              </a:lnSpc>
              <a:buNone/>
            </a:pPr>
            <a:r>
              <a:rPr lang="ja-JP" altLang="en-US" sz="900" spc="-90" dirty="0"/>
              <a:t>もしも大切な電話がかかってきたら一度ロビーへ出てお話しましょう。その日の</a:t>
            </a:r>
            <a:r>
              <a:rPr lang="ja-JP" altLang="en-US" sz="900" spc="-90" dirty="0" smtClean="0"/>
              <a:t>うちなら</a:t>
            </a:r>
            <a:endParaRPr lang="en-US" altLang="ja-JP" sz="900" spc="-90" dirty="0" smtClean="0"/>
          </a:p>
          <a:p>
            <a:pPr marL="0" indent="0">
              <a:lnSpc>
                <a:spcPct val="0"/>
              </a:lnSpc>
              <a:buNone/>
            </a:pPr>
            <a:r>
              <a:rPr lang="ja-JP" altLang="en-US" sz="900" spc="-90" dirty="0" smtClean="0"/>
              <a:t>展示室</a:t>
            </a:r>
            <a:r>
              <a:rPr lang="ja-JP" altLang="en-US" sz="900" spc="-90" dirty="0"/>
              <a:t>の出入りは何度でもできるよ。入るときはスタッフにチケットを</a:t>
            </a:r>
            <a:r>
              <a:rPr lang="ja-JP" altLang="en-US" sz="900" spc="-90" dirty="0" smtClean="0"/>
              <a:t>みせてね</a:t>
            </a:r>
            <a:r>
              <a:rPr lang="ja-JP" altLang="en-US" sz="900" spc="-90" dirty="0"/>
              <a:t>。</a:t>
            </a:r>
          </a:p>
        </p:txBody>
      </p:sp>
      <p:sp>
        <p:nvSpPr>
          <p:cNvPr id="8" name="コンテンツ プレースホルダー 4"/>
          <p:cNvSpPr txBox="1">
            <a:spLocks/>
          </p:cNvSpPr>
          <p:nvPr/>
        </p:nvSpPr>
        <p:spPr>
          <a:xfrm>
            <a:off x="0" y="811870"/>
            <a:ext cx="5103085" cy="392285"/>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000" dirty="0"/>
              <a:t>①作品を傷つける恐れのある行動をしない　②公共の場所での周りの人への気配り</a:t>
            </a:r>
            <a:endParaRPr lang="en-US" altLang="ja-JP" sz="1000" dirty="0"/>
          </a:p>
          <a:p>
            <a:pPr marL="0" indent="0">
              <a:lnSpc>
                <a:spcPct val="0"/>
              </a:lnSpc>
              <a:buNone/>
            </a:pPr>
            <a:r>
              <a:rPr lang="ja-JP" altLang="en-US" sz="1000" dirty="0"/>
              <a:t>この２つに気をつけながら鑑賞していただくため下記のお願いをして</a:t>
            </a:r>
            <a:r>
              <a:rPr lang="ja-JP" altLang="en-US" sz="1000" dirty="0" smtClean="0"/>
              <a:t>います。</a:t>
            </a:r>
            <a:endParaRPr lang="en-US" altLang="ja-JP" sz="1000" dirty="0"/>
          </a:p>
        </p:txBody>
      </p:sp>
      <p:sp>
        <p:nvSpPr>
          <p:cNvPr id="9" name="コンテンツ プレースホルダー 4"/>
          <p:cNvSpPr txBox="1">
            <a:spLocks/>
          </p:cNvSpPr>
          <p:nvPr/>
        </p:nvSpPr>
        <p:spPr>
          <a:xfrm>
            <a:off x="2619375" y="4687669"/>
            <a:ext cx="2211866" cy="1419891"/>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lnSpc>
                <a:spcPct val="120000"/>
              </a:lnSpc>
              <a:spcBef>
                <a:spcPts val="0"/>
              </a:spcBef>
              <a:buNone/>
            </a:pPr>
            <a:r>
              <a:rPr lang="ja-JP" altLang="en-US" sz="1000" b="1" dirty="0">
                <a:latin typeface="+mn-ea"/>
              </a:rPr>
              <a:t>北海道立帯広美術館</a:t>
            </a:r>
            <a:endParaRPr lang="en-US" altLang="ja-JP" sz="1000" b="1" dirty="0">
              <a:latin typeface="+mn-ea"/>
            </a:endParaRPr>
          </a:p>
          <a:p>
            <a:pPr marL="0" indent="0" algn="r">
              <a:lnSpc>
                <a:spcPct val="120000"/>
              </a:lnSpc>
              <a:spcBef>
                <a:spcPts val="0"/>
              </a:spcBef>
              <a:buNone/>
            </a:pPr>
            <a:r>
              <a:rPr lang="ja-JP" altLang="en-US" sz="1000" b="1" dirty="0">
                <a:latin typeface="+mn-ea"/>
              </a:rPr>
              <a:t>〒</a:t>
            </a:r>
            <a:r>
              <a:rPr lang="en-US" altLang="ja-JP" sz="1000" b="1" dirty="0">
                <a:latin typeface="+mn-ea"/>
              </a:rPr>
              <a:t>080-0846</a:t>
            </a:r>
          </a:p>
          <a:p>
            <a:pPr marL="0" indent="0" algn="r">
              <a:lnSpc>
                <a:spcPct val="120000"/>
              </a:lnSpc>
              <a:spcBef>
                <a:spcPts val="0"/>
              </a:spcBef>
              <a:buNone/>
            </a:pPr>
            <a:r>
              <a:rPr lang="ja-JP" altLang="en-US" sz="1000" b="1" dirty="0">
                <a:latin typeface="+mn-ea"/>
              </a:rPr>
              <a:t>帯広市緑ヶ丘２番地</a:t>
            </a:r>
            <a:endParaRPr lang="en-US" altLang="ja-JP" sz="1000" b="1" dirty="0">
              <a:latin typeface="+mn-ea"/>
            </a:endParaRPr>
          </a:p>
          <a:p>
            <a:pPr marL="0" indent="0" algn="r">
              <a:lnSpc>
                <a:spcPct val="120000"/>
              </a:lnSpc>
              <a:spcBef>
                <a:spcPts val="0"/>
              </a:spcBef>
              <a:buNone/>
            </a:pPr>
            <a:r>
              <a:rPr lang="ja-JP" altLang="en-US" sz="1000" b="1" dirty="0">
                <a:latin typeface="+mn-ea"/>
              </a:rPr>
              <a:t>緑ヶ丘公園内</a:t>
            </a:r>
            <a:endParaRPr lang="en-US" altLang="ja-JP" sz="1000" b="1" dirty="0">
              <a:latin typeface="+mn-ea"/>
            </a:endParaRPr>
          </a:p>
          <a:p>
            <a:pPr marL="0" indent="0" algn="r">
              <a:lnSpc>
                <a:spcPct val="120000"/>
              </a:lnSpc>
              <a:spcBef>
                <a:spcPts val="0"/>
              </a:spcBef>
              <a:buNone/>
            </a:pPr>
            <a:r>
              <a:rPr lang="en-US" altLang="ja-JP" sz="1000" b="1" dirty="0">
                <a:latin typeface="+mn-ea"/>
              </a:rPr>
              <a:t>TEL:(0155)22-6963</a:t>
            </a:r>
          </a:p>
          <a:p>
            <a:pPr marL="0" indent="0" algn="r">
              <a:lnSpc>
                <a:spcPct val="120000"/>
              </a:lnSpc>
              <a:spcBef>
                <a:spcPts val="0"/>
              </a:spcBef>
              <a:buNone/>
            </a:pPr>
            <a:r>
              <a:rPr lang="en-US" altLang="ja-JP" sz="1000" b="1" dirty="0">
                <a:latin typeface="+mn-ea"/>
              </a:rPr>
              <a:t>FAX:(0155)22-4233</a:t>
            </a:r>
          </a:p>
          <a:p>
            <a:pPr marL="0" indent="0" algn="r">
              <a:lnSpc>
                <a:spcPct val="120000"/>
              </a:lnSpc>
              <a:spcBef>
                <a:spcPts val="0"/>
              </a:spcBef>
              <a:buNone/>
            </a:pPr>
            <a:r>
              <a:rPr lang="en-US" altLang="ja-JP" sz="1000" b="1" dirty="0">
                <a:latin typeface="+mn-ea"/>
              </a:rPr>
              <a:t>Oibi.11@pref.Hokkaido.lg.jp</a:t>
            </a:r>
          </a:p>
        </p:txBody>
      </p:sp>
      <p:sp>
        <p:nvSpPr>
          <p:cNvPr id="11" name="コンテンツ プレースホルダー 4"/>
          <p:cNvSpPr txBox="1">
            <a:spLocks/>
          </p:cNvSpPr>
          <p:nvPr/>
        </p:nvSpPr>
        <p:spPr>
          <a:xfrm>
            <a:off x="1633188" y="6340725"/>
            <a:ext cx="3205230" cy="517275"/>
          </a:xfrm>
          <a:prstGeom prst="rect">
            <a:avLst/>
          </a:prstGeom>
        </p:spPr>
        <p:txBody>
          <a:bodyPr vert="horz" lIns="52272" tIns="26136" rIns="52272" bIns="26136"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lnSpc>
                <a:spcPct val="100000"/>
              </a:lnSpc>
              <a:spcBef>
                <a:spcPts val="0"/>
              </a:spcBef>
              <a:buNone/>
            </a:pPr>
            <a:r>
              <a:rPr lang="ja-JP" altLang="en-US" sz="1000" dirty="0" smtClean="0">
                <a:latin typeface="+mn-ea"/>
              </a:rPr>
              <a:t>最新情報はこちらから</a:t>
            </a:r>
            <a:endParaRPr lang="en-US" altLang="ja-JP" sz="1000" dirty="0" smtClean="0">
              <a:latin typeface="+mn-ea"/>
            </a:endParaRPr>
          </a:p>
          <a:p>
            <a:pPr marL="0" indent="0" algn="r">
              <a:lnSpc>
                <a:spcPct val="100000"/>
              </a:lnSpc>
              <a:spcBef>
                <a:spcPts val="0"/>
              </a:spcBef>
              <a:buNone/>
            </a:pPr>
            <a:r>
              <a:rPr lang="en-US" altLang="ja-JP" sz="1000" dirty="0" err="1" smtClean="0">
                <a:latin typeface="+mn-ea"/>
              </a:rPr>
              <a:t>HP:http</a:t>
            </a:r>
            <a:r>
              <a:rPr lang="en-US" altLang="ja-JP" sz="1000" dirty="0">
                <a:latin typeface="+mn-ea"/>
              </a:rPr>
              <a:t>://www.dokyoi.pref.Hokkaido.lg.jp/hk/obj</a:t>
            </a:r>
            <a:r>
              <a:rPr lang="en-US" altLang="ja-JP" sz="1000" dirty="0" smtClean="0">
                <a:latin typeface="+mn-ea"/>
              </a:rPr>
              <a:t>/</a:t>
            </a:r>
          </a:p>
          <a:p>
            <a:pPr marL="0" indent="0" algn="r">
              <a:lnSpc>
                <a:spcPct val="100000"/>
              </a:lnSpc>
              <a:spcBef>
                <a:spcPts val="0"/>
              </a:spcBef>
              <a:buNone/>
            </a:pPr>
            <a:r>
              <a:rPr lang="en-US" altLang="ja-JP" sz="1000" dirty="0">
                <a:latin typeface="+mn-ea"/>
              </a:rPr>
              <a:t>http://www.facebook.com/do.obimu</a:t>
            </a:r>
          </a:p>
          <a:p>
            <a:pPr marL="0" indent="0">
              <a:lnSpc>
                <a:spcPct val="100000"/>
              </a:lnSpc>
              <a:buNone/>
            </a:pPr>
            <a:endParaRPr lang="en-US" altLang="ja-JP" sz="686" dirty="0"/>
          </a:p>
        </p:txBody>
      </p:sp>
      <p:sp>
        <p:nvSpPr>
          <p:cNvPr id="12" name="コンテンツ プレースホルダー 4"/>
          <p:cNvSpPr txBox="1">
            <a:spLocks/>
          </p:cNvSpPr>
          <p:nvPr/>
        </p:nvSpPr>
        <p:spPr>
          <a:xfrm>
            <a:off x="37750" y="4695351"/>
            <a:ext cx="3190875" cy="707654"/>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50000"/>
              </a:lnSpc>
              <a:buNone/>
            </a:pPr>
            <a:r>
              <a:rPr lang="ja-JP" altLang="en-US" sz="1800" b="1" dirty="0">
                <a:latin typeface="HGP創英角ﾎﾟｯﾌﾟ体" panose="040B0A00000000000000" pitchFamily="50" charset="-128"/>
                <a:ea typeface="HGP創英角ﾎﾟｯﾌﾟ体" panose="040B0A00000000000000" pitchFamily="50" charset="-128"/>
              </a:rPr>
              <a:t>これは</a:t>
            </a:r>
            <a:r>
              <a:rPr lang="en-US" altLang="ja-JP" sz="1800" b="1" dirty="0">
                <a:latin typeface="HGP創英角ﾎﾟｯﾌﾟ体" panose="040B0A00000000000000" pitchFamily="50" charset="-128"/>
                <a:ea typeface="HGP創英角ﾎﾟｯﾌﾟ体" panose="040B0A00000000000000" pitchFamily="50" charset="-128"/>
              </a:rPr>
              <a:t>OK</a:t>
            </a:r>
            <a:r>
              <a:rPr lang="ja-JP" altLang="en-US" sz="1800" b="1" dirty="0" smtClean="0">
                <a:latin typeface="HGP創英角ﾎﾟｯﾌﾟ体" panose="040B0A00000000000000" pitchFamily="50" charset="-128"/>
                <a:ea typeface="HGP創英角ﾎﾟｯﾌﾟ体" panose="040B0A00000000000000" pitchFamily="50" charset="-128"/>
              </a:rPr>
              <a:t>！</a:t>
            </a:r>
            <a:endParaRPr lang="en-US" altLang="ja-JP" sz="1800" b="1" dirty="0" smtClean="0">
              <a:latin typeface="HGP創英角ﾎﾟｯﾌﾟ体" panose="040B0A00000000000000" pitchFamily="50" charset="-128"/>
              <a:ea typeface="HGP創英角ﾎﾟｯﾌﾟ体" panose="040B0A00000000000000" pitchFamily="50" charset="-128"/>
            </a:endParaRPr>
          </a:p>
          <a:p>
            <a:pPr marL="0" indent="0">
              <a:lnSpc>
                <a:spcPct val="50000"/>
              </a:lnSpc>
              <a:buNone/>
            </a:pPr>
            <a:r>
              <a:rPr lang="ja-JP" altLang="en-US" sz="1000" b="1" dirty="0" smtClean="0">
                <a:latin typeface="HGP創英角ﾎﾟｯﾌﾟ体" panose="040B0A00000000000000" pitchFamily="50" charset="-128"/>
                <a:ea typeface="HGP創英角ﾎﾟｯﾌﾟ体" panose="040B0A00000000000000" pitchFamily="50" charset="-128"/>
              </a:rPr>
              <a:t>作品</a:t>
            </a:r>
            <a:r>
              <a:rPr lang="ja-JP" altLang="en-US" sz="1000" b="1" dirty="0">
                <a:latin typeface="HGP創英角ﾎﾟｯﾌﾟ体" panose="040B0A00000000000000" pitchFamily="50" charset="-128"/>
                <a:ea typeface="HGP創英角ﾎﾟｯﾌﾟ体" panose="040B0A00000000000000" pitchFamily="50" charset="-128"/>
              </a:rPr>
              <a:t>をみて思ったことを話してみよう</a:t>
            </a:r>
            <a:endParaRPr lang="en-US" altLang="ja-JP" sz="1000" b="1" dirty="0">
              <a:latin typeface="HGP創英角ﾎﾟｯﾌﾟ体" panose="040B0A00000000000000" pitchFamily="50" charset="-128"/>
              <a:ea typeface="HGP創英角ﾎﾟｯﾌﾟ体" panose="040B0A00000000000000" pitchFamily="50" charset="-128"/>
            </a:endParaRPr>
          </a:p>
          <a:p>
            <a:pPr marL="0" indent="0">
              <a:lnSpc>
                <a:spcPct val="20000"/>
              </a:lnSpc>
              <a:buNone/>
            </a:pPr>
            <a:r>
              <a:rPr lang="ja-JP" altLang="en-US" sz="900" dirty="0"/>
              <a:t>美術や作品についてお話するのはマナー違反にならないよ</a:t>
            </a:r>
            <a:endParaRPr lang="en-US" altLang="ja-JP" sz="900" dirty="0"/>
          </a:p>
          <a:p>
            <a:pPr marL="0" indent="0">
              <a:lnSpc>
                <a:spcPct val="20000"/>
              </a:lnSpc>
              <a:buNone/>
            </a:pPr>
            <a:r>
              <a:rPr lang="ja-JP" altLang="en-US" sz="900" spc="-130" dirty="0"/>
              <a:t>でも、さわがしくならないように・・・声のボリュームは小さくね！</a:t>
            </a:r>
            <a:endParaRPr lang="en-US" altLang="ja-JP" sz="900" spc="-130" dirty="0"/>
          </a:p>
        </p:txBody>
      </p:sp>
      <p:sp>
        <p:nvSpPr>
          <p:cNvPr id="13" name="コンテンツ プレースホルダー 4"/>
          <p:cNvSpPr txBox="1">
            <a:spLocks/>
          </p:cNvSpPr>
          <p:nvPr/>
        </p:nvSpPr>
        <p:spPr>
          <a:xfrm>
            <a:off x="496955" y="5446296"/>
            <a:ext cx="2912995" cy="539086"/>
          </a:xfrm>
          <a:prstGeom prst="rect">
            <a:avLst/>
          </a:prstGeom>
        </p:spPr>
        <p:txBody>
          <a:bodyPr vert="horz" lIns="52272" tIns="26136" rIns="52272" bIns="26136"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000" b="1" dirty="0" smtClean="0">
                <a:latin typeface="HGP創英角ﾎﾟｯﾌﾟ体" panose="040B0A00000000000000" pitchFamily="50" charset="-128"/>
                <a:ea typeface="HGP創英角ﾎﾟｯﾌﾟ体" panose="040B0A00000000000000" pitchFamily="50" charset="-128"/>
              </a:rPr>
              <a:t>同じポーズをしてみよう</a:t>
            </a:r>
            <a:endParaRPr lang="en-US" altLang="ja-JP" sz="1000" b="1" dirty="0" smtClean="0">
              <a:latin typeface="HGP創英角ﾎﾟｯﾌﾟ体" panose="040B0A00000000000000" pitchFamily="50" charset="-128"/>
              <a:ea typeface="HGP創英角ﾎﾟｯﾌﾟ体" panose="040B0A00000000000000" pitchFamily="50" charset="-128"/>
            </a:endParaRPr>
          </a:p>
          <a:p>
            <a:pPr marL="0" indent="0">
              <a:lnSpc>
                <a:spcPct val="20000"/>
              </a:lnSpc>
              <a:buNone/>
            </a:pPr>
            <a:r>
              <a:rPr lang="ja-JP" altLang="en-US" sz="900" spc="-100" dirty="0" smtClean="0"/>
              <a:t>まわりの人のジャマをしないように気をつけながら・・・</a:t>
            </a:r>
            <a:endParaRPr lang="en-US" altLang="ja-JP" sz="900" spc="-100" dirty="0" smtClean="0"/>
          </a:p>
          <a:p>
            <a:pPr marL="0" indent="0">
              <a:lnSpc>
                <a:spcPct val="20000"/>
              </a:lnSpc>
              <a:buNone/>
            </a:pPr>
            <a:r>
              <a:rPr lang="ja-JP" altLang="en-US" sz="900" dirty="0" smtClean="0"/>
              <a:t>絵の中の人と同じポーズ、できるかな？</a:t>
            </a:r>
            <a:endParaRPr lang="en-US" altLang="ja-JP" sz="900" dirty="0" smtClean="0"/>
          </a:p>
          <a:p>
            <a:pPr marL="0" indent="0">
              <a:buNone/>
            </a:pPr>
            <a:endParaRPr lang="en-US" altLang="ja-JP" sz="686" dirty="0"/>
          </a:p>
        </p:txBody>
      </p:sp>
      <p:sp>
        <p:nvSpPr>
          <p:cNvPr id="14" name="コンテンツ プレースホルダー 4"/>
          <p:cNvSpPr txBox="1">
            <a:spLocks/>
          </p:cNvSpPr>
          <p:nvPr/>
        </p:nvSpPr>
        <p:spPr>
          <a:xfrm>
            <a:off x="0" y="6040102"/>
            <a:ext cx="3749607" cy="400826"/>
          </a:xfrm>
          <a:prstGeom prst="rect">
            <a:avLst/>
          </a:prstGeom>
        </p:spPr>
        <p:txBody>
          <a:bodyPr vert="horz" lIns="52272" tIns="26136" rIns="52272" bIns="26136"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000" b="1" dirty="0" smtClean="0">
                <a:latin typeface="HGP創英角ﾎﾟｯﾌﾟ体" panose="040B0A00000000000000" pitchFamily="50" charset="-128"/>
                <a:ea typeface="HGP創英角ﾎﾟｯﾌﾟ体" panose="040B0A00000000000000" pitchFamily="50" charset="-128"/>
              </a:rPr>
              <a:t>「はてな？」と思ったことを聞いてみよう</a:t>
            </a:r>
            <a:endParaRPr lang="en-US" altLang="ja-JP" sz="1000" b="1" dirty="0" smtClean="0">
              <a:latin typeface="HGP創英角ﾎﾟｯﾌﾟ体" panose="040B0A00000000000000" pitchFamily="50" charset="-128"/>
              <a:ea typeface="HGP創英角ﾎﾟｯﾌﾟ体" panose="040B0A00000000000000" pitchFamily="50" charset="-128"/>
            </a:endParaRPr>
          </a:p>
          <a:p>
            <a:pPr marL="0" indent="0">
              <a:lnSpc>
                <a:spcPct val="20000"/>
              </a:lnSpc>
              <a:buNone/>
            </a:pPr>
            <a:r>
              <a:rPr lang="ja-JP" altLang="en-US" sz="900" dirty="0" smtClean="0"/>
              <a:t>作品のこと、美術館のこと、近くのスタッフに聞いてみよう！</a:t>
            </a:r>
            <a:endParaRPr lang="en-US" altLang="ja-JP" sz="900" dirty="0" smtClean="0"/>
          </a:p>
          <a:p>
            <a:pPr marL="0" indent="0">
              <a:buNone/>
            </a:pPr>
            <a:endParaRPr lang="en-US" altLang="ja-JP" sz="686" dirty="0"/>
          </a:p>
        </p:txBody>
      </p:sp>
      <p:sp>
        <p:nvSpPr>
          <p:cNvPr id="15" name="コンテンツ プレースホルダー 4"/>
          <p:cNvSpPr txBox="1">
            <a:spLocks/>
          </p:cNvSpPr>
          <p:nvPr/>
        </p:nvSpPr>
        <p:spPr>
          <a:xfrm>
            <a:off x="0" y="6456021"/>
            <a:ext cx="1711258" cy="419465"/>
          </a:xfrm>
          <a:prstGeom prst="rect">
            <a:avLst/>
          </a:prstGeom>
        </p:spPr>
        <p:txBody>
          <a:bodyPr vert="horz" lIns="52272" tIns="26136" rIns="52272" bIns="26136"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sz="1000" b="1" dirty="0" smtClean="0">
                <a:latin typeface="HGP創英角ﾎﾟｯﾌﾟ体" panose="040B0A00000000000000" pitchFamily="50" charset="-128"/>
                <a:ea typeface="HGP創英角ﾎﾟｯﾌﾟ体" panose="040B0A00000000000000" pitchFamily="50" charset="-128"/>
              </a:rPr>
              <a:t>スケッチをしてみる</a:t>
            </a:r>
            <a:endParaRPr lang="en-US" altLang="ja-JP" sz="1000" b="1" dirty="0" smtClean="0">
              <a:latin typeface="HGP創英角ﾎﾟｯﾌﾟ体" panose="040B0A00000000000000" pitchFamily="50" charset="-128"/>
              <a:ea typeface="HGP創英角ﾎﾟｯﾌﾟ体" panose="040B0A00000000000000" pitchFamily="50" charset="-128"/>
            </a:endParaRPr>
          </a:p>
          <a:p>
            <a:pPr marL="0" indent="0">
              <a:lnSpc>
                <a:spcPct val="20000"/>
              </a:lnSpc>
              <a:buNone/>
            </a:pPr>
            <a:r>
              <a:rPr lang="ja-JP" altLang="en-US" sz="900" dirty="0" smtClean="0"/>
              <a:t>展示室でも鉛筆は使えるよ！</a:t>
            </a:r>
            <a:endParaRPr lang="en-US" altLang="ja-JP" sz="900" dirty="0" smtClean="0"/>
          </a:p>
        </p:txBody>
      </p:sp>
      <p:sp>
        <p:nvSpPr>
          <p:cNvPr id="16" name="コンテンツ プレースホルダー 4"/>
          <p:cNvSpPr txBox="1">
            <a:spLocks/>
          </p:cNvSpPr>
          <p:nvPr/>
        </p:nvSpPr>
        <p:spPr>
          <a:xfrm>
            <a:off x="684260" y="63023"/>
            <a:ext cx="5103085" cy="168418"/>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000" dirty="0" smtClean="0"/>
              <a:t>＼　児童・生徒の皆さんとのご鑑賞にお役立てください　／</a:t>
            </a:r>
            <a:endParaRPr lang="en-US" altLang="ja-JP" sz="1000" dirty="0"/>
          </a:p>
        </p:txBody>
      </p:sp>
      <p:sp>
        <p:nvSpPr>
          <p:cNvPr id="18" name="コンテンツ プレースホルダー 4"/>
          <p:cNvSpPr txBox="1">
            <a:spLocks/>
          </p:cNvSpPr>
          <p:nvPr/>
        </p:nvSpPr>
        <p:spPr>
          <a:xfrm>
            <a:off x="4895167" y="722944"/>
            <a:ext cx="4989513" cy="917770"/>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b="1" dirty="0" smtClean="0"/>
              <a:t>学校向け</a:t>
            </a:r>
            <a:endParaRPr lang="en-US" altLang="ja-JP" sz="1800" b="1" dirty="0" smtClean="0"/>
          </a:p>
          <a:p>
            <a:pPr marL="0" indent="0" algn="ctr">
              <a:buNone/>
            </a:pPr>
            <a:r>
              <a:rPr lang="ja-JP" altLang="en-US" sz="1800" b="1" dirty="0" smtClean="0"/>
              <a:t>美術館活用ガイド</a:t>
            </a:r>
            <a:endParaRPr lang="en-US" altLang="ja-JP" sz="1800" b="1" dirty="0"/>
          </a:p>
        </p:txBody>
      </p:sp>
      <p:sp>
        <p:nvSpPr>
          <p:cNvPr id="19" name="コンテンツ プレースホルダー 4"/>
          <p:cNvSpPr txBox="1">
            <a:spLocks/>
          </p:cNvSpPr>
          <p:nvPr/>
        </p:nvSpPr>
        <p:spPr>
          <a:xfrm>
            <a:off x="4916487" y="2353377"/>
            <a:ext cx="4975657" cy="762466"/>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b="1" dirty="0" smtClean="0"/>
              <a:t>子どもたちの</a:t>
            </a:r>
            <a:endParaRPr lang="en-US" altLang="ja-JP" sz="1800" b="1" dirty="0" smtClean="0"/>
          </a:p>
          <a:p>
            <a:pPr marL="0" indent="0" algn="ctr">
              <a:buNone/>
            </a:pPr>
            <a:r>
              <a:rPr lang="ja-JP" altLang="en-US" sz="1800" b="1" dirty="0" smtClean="0"/>
              <a:t>豊かな心を育む芸術空間</a:t>
            </a:r>
            <a:endParaRPr lang="en-US" altLang="ja-JP" sz="1800" b="1" dirty="0"/>
          </a:p>
        </p:txBody>
      </p:sp>
      <p:sp>
        <p:nvSpPr>
          <p:cNvPr id="20" name="コンテンツ プレースホルダー 4"/>
          <p:cNvSpPr txBox="1">
            <a:spLocks/>
          </p:cNvSpPr>
          <p:nvPr/>
        </p:nvSpPr>
        <p:spPr>
          <a:xfrm>
            <a:off x="4916489" y="2590349"/>
            <a:ext cx="4989512" cy="2001157"/>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endParaRPr lang="en-US" altLang="ja-JP" b="1" dirty="0" smtClean="0">
              <a:latin typeface="HGP創英角ﾎﾟｯﾌﾟ体" panose="040B0A00000000000000" pitchFamily="50" charset="-128"/>
              <a:ea typeface="HGP創英角ﾎﾟｯﾌﾟ体" panose="040B0A00000000000000" pitchFamily="50" charset="-128"/>
            </a:endParaRPr>
          </a:p>
          <a:p>
            <a:pPr marL="0" indent="0" algn="ctr">
              <a:buNone/>
            </a:pPr>
            <a:r>
              <a:rPr lang="ja-JP" altLang="en-US" b="1" dirty="0" smtClean="0">
                <a:latin typeface="HGP創英角ﾎﾟｯﾌﾟ体" panose="040B0A00000000000000" pitchFamily="50" charset="-128"/>
                <a:ea typeface="HGP創英角ﾎﾟｯﾌﾟ体" panose="040B0A00000000000000" pitchFamily="50" charset="-128"/>
              </a:rPr>
              <a:t>美　術　館</a:t>
            </a:r>
            <a:endParaRPr lang="en-US" altLang="ja-JP" b="1" dirty="0" smtClean="0">
              <a:latin typeface="HGP創英角ﾎﾟｯﾌﾟ体" panose="040B0A00000000000000" pitchFamily="50" charset="-128"/>
              <a:ea typeface="HGP創英角ﾎﾟｯﾌﾟ体" panose="040B0A00000000000000" pitchFamily="50" charset="-128"/>
            </a:endParaRPr>
          </a:p>
          <a:p>
            <a:pPr marL="0" indent="0" algn="ctr">
              <a:buNone/>
            </a:pPr>
            <a:r>
              <a:rPr lang="ja-JP" altLang="en-US" b="1" dirty="0" smtClean="0">
                <a:latin typeface="HGP創英角ﾎﾟｯﾌﾟ体" panose="040B0A00000000000000" pitchFamily="50" charset="-128"/>
                <a:ea typeface="HGP創英角ﾎﾟｯﾌﾟ体" panose="040B0A00000000000000" pitchFamily="50" charset="-128"/>
              </a:rPr>
              <a:t>へ</a:t>
            </a:r>
            <a:endParaRPr lang="en-US" altLang="ja-JP" b="1" dirty="0" smtClean="0">
              <a:latin typeface="HGP創英角ﾎﾟｯﾌﾟ体" panose="040B0A00000000000000" pitchFamily="50" charset="-128"/>
              <a:ea typeface="HGP創英角ﾎﾟｯﾌﾟ体" panose="040B0A00000000000000" pitchFamily="50" charset="-128"/>
            </a:endParaRPr>
          </a:p>
          <a:p>
            <a:pPr marL="0" indent="0" algn="ctr">
              <a:buNone/>
            </a:pPr>
            <a:r>
              <a:rPr lang="ja-JP" altLang="en-US" b="1" dirty="0" smtClean="0">
                <a:latin typeface="HGP創英角ﾎﾟｯﾌﾟ体" panose="040B0A00000000000000" pitchFamily="50" charset="-128"/>
                <a:ea typeface="HGP創英角ﾎﾟｯﾌﾟ体" panose="040B0A00000000000000" pitchFamily="50" charset="-128"/>
              </a:rPr>
              <a:t>行　こ　う　！</a:t>
            </a:r>
            <a:endParaRPr lang="en-US" altLang="ja-JP" b="1" dirty="0">
              <a:latin typeface="HGP創英角ﾎﾟｯﾌﾟ体" panose="040B0A00000000000000" pitchFamily="50" charset="-128"/>
              <a:ea typeface="HGP創英角ﾎﾟｯﾌﾟ体" panose="040B0A00000000000000" pitchFamily="50" charset="-128"/>
            </a:endParaRPr>
          </a:p>
        </p:txBody>
      </p:sp>
      <p:sp>
        <p:nvSpPr>
          <p:cNvPr id="21" name="コンテンツ プレースホルダー 4"/>
          <p:cNvSpPr txBox="1">
            <a:spLocks/>
          </p:cNvSpPr>
          <p:nvPr/>
        </p:nvSpPr>
        <p:spPr>
          <a:xfrm>
            <a:off x="4916487" y="6540574"/>
            <a:ext cx="4989513" cy="303790"/>
          </a:xfrm>
          <a:prstGeom prst="rect">
            <a:avLst/>
          </a:prstGeom>
        </p:spPr>
        <p:txBody>
          <a:bodyPr vert="horz" lIns="52272" tIns="26136" rIns="52272" bIns="261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dirty="0" smtClean="0"/>
              <a:t>北 海 道 立 帯 広 美 術 館</a:t>
            </a:r>
            <a:endParaRPr lang="en-US" altLang="ja-JP" sz="1400" dirty="0"/>
          </a:p>
        </p:txBody>
      </p:sp>
      <p:pic>
        <p:nvPicPr>
          <p:cNvPr id="17" name="図 16"/>
          <p:cNvPicPr/>
          <p:nvPr/>
        </p:nvPicPr>
        <p:blipFill>
          <a:blip r:embed="rId6">
            <a:extLst>
              <a:ext uri="{28A0092B-C50C-407E-A947-70E740481C1C}">
                <a14:useLocalDpi xmlns:a14="http://schemas.microsoft.com/office/drawing/2010/main" val="0"/>
              </a:ext>
            </a:extLst>
          </a:blip>
          <a:srcRect/>
          <a:stretch>
            <a:fillRect/>
          </a:stretch>
        </p:blipFill>
        <p:spPr bwMode="auto">
          <a:xfrm>
            <a:off x="7670" y="1280584"/>
            <a:ext cx="504000" cy="504000"/>
          </a:xfrm>
          <a:prstGeom prst="rect">
            <a:avLst/>
          </a:prstGeom>
          <a:noFill/>
          <a:ln>
            <a:noFill/>
          </a:ln>
        </p:spPr>
      </p:pic>
      <p:pic>
        <p:nvPicPr>
          <p:cNvPr id="22" name="図 21"/>
          <p:cNvPicPr/>
          <p:nvPr/>
        </p:nvPicPr>
        <p:blipFill>
          <a:blip r:embed="rId7">
            <a:extLst>
              <a:ext uri="{28A0092B-C50C-407E-A947-70E740481C1C}">
                <a14:useLocalDpi xmlns:a14="http://schemas.microsoft.com/office/drawing/2010/main" val="0"/>
              </a:ext>
            </a:extLst>
          </a:blip>
          <a:srcRect/>
          <a:stretch>
            <a:fillRect/>
          </a:stretch>
        </p:blipFill>
        <p:spPr bwMode="auto">
          <a:xfrm>
            <a:off x="21952" y="1806834"/>
            <a:ext cx="504000" cy="504000"/>
          </a:xfrm>
          <a:prstGeom prst="rect">
            <a:avLst/>
          </a:prstGeom>
          <a:noFill/>
          <a:ln>
            <a:noFill/>
          </a:ln>
        </p:spPr>
      </p:pic>
      <p:pic>
        <p:nvPicPr>
          <p:cNvPr id="23" name="図 22"/>
          <p:cNvPicPr/>
          <p:nvPr/>
        </p:nvPicPr>
        <p:blipFill>
          <a:blip r:embed="rId8">
            <a:extLst>
              <a:ext uri="{28A0092B-C50C-407E-A947-70E740481C1C}">
                <a14:useLocalDpi xmlns:a14="http://schemas.microsoft.com/office/drawing/2010/main" val="0"/>
              </a:ext>
            </a:extLst>
          </a:blip>
          <a:srcRect/>
          <a:stretch>
            <a:fillRect/>
          </a:stretch>
        </p:blipFill>
        <p:spPr bwMode="auto">
          <a:xfrm>
            <a:off x="21952" y="2333084"/>
            <a:ext cx="504000" cy="504000"/>
          </a:xfrm>
          <a:prstGeom prst="rect">
            <a:avLst/>
          </a:prstGeom>
          <a:noFill/>
          <a:ln>
            <a:noFill/>
          </a:ln>
        </p:spPr>
      </p:pic>
      <p:pic>
        <p:nvPicPr>
          <p:cNvPr id="24" name="図 23"/>
          <p:cNvPicPr/>
          <p:nvPr/>
        </p:nvPicPr>
        <p:blipFill>
          <a:blip r:embed="rId9">
            <a:extLst>
              <a:ext uri="{28A0092B-C50C-407E-A947-70E740481C1C}">
                <a14:useLocalDpi xmlns:a14="http://schemas.microsoft.com/office/drawing/2010/main" val="0"/>
              </a:ext>
            </a:extLst>
          </a:blip>
          <a:srcRect/>
          <a:stretch>
            <a:fillRect/>
          </a:stretch>
        </p:blipFill>
        <p:spPr bwMode="auto">
          <a:xfrm>
            <a:off x="21952" y="2840538"/>
            <a:ext cx="504420" cy="504000"/>
          </a:xfrm>
          <a:prstGeom prst="rect">
            <a:avLst/>
          </a:prstGeom>
          <a:noFill/>
          <a:ln>
            <a:noFill/>
          </a:ln>
        </p:spPr>
      </p:pic>
      <p:pic>
        <p:nvPicPr>
          <p:cNvPr id="26" name="図 25"/>
          <p:cNvPicPr/>
          <p:nvPr/>
        </p:nvPicPr>
        <p:blipFill>
          <a:blip r:embed="rId10">
            <a:extLst>
              <a:ext uri="{28A0092B-C50C-407E-A947-70E740481C1C}">
                <a14:useLocalDpi xmlns:a14="http://schemas.microsoft.com/office/drawing/2010/main" val="0"/>
              </a:ext>
            </a:extLst>
          </a:blip>
          <a:srcRect/>
          <a:stretch>
            <a:fillRect/>
          </a:stretch>
        </p:blipFill>
        <p:spPr bwMode="auto">
          <a:xfrm>
            <a:off x="38585" y="3370242"/>
            <a:ext cx="504000" cy="504000"/>
          </a:xfrm>
          <a:prstGeom prst="rect">
            <a:avLst/>
          </a:prstGeom>
          <a:noFill/>
          <a:ln>
            <a:noFill/>
          </a:ln>
        </p:spPr>
      </p:pic>
      <p:pic>
        <p:nvPicPr>
          <p:cNvPr id="27" name="図 26"/>
          <p:cNvPicPr/>
          <p:nvPr/>
        </p:nvPicPr>
        <p:blipFill>
          <a:blip r:embed="rId11">
            <a:extLst>
              <a:ext uri="{28A0092B-C50C-407E-A947-70E740481C1C}">
                <a14:useLocalDpi xmlns:a14="http://schemas.microsoft.com/office/drawing/2010/main" val="0"/>
              </a:ext>
            </a:extLst>
          </a:blip>
          <a:srcRect/>
          <a:stretch>
            <a:fillRect/>
          </a:stretch>
        </p:blipFill>
        <p:spPr bwMode="auto">
          <a:xfrm>
            <a:off x="50068" y="3885748"/>
            <a:ext cx="504000" cy="504000"/>
          </a:xfrm>
          <a:prstGeom prst="rect">
            <a:avLst/>
          </a:prstGeom>
          <a:noFill/>
          <a:ln>
            <a:noFill/>
          </a:ln>
        </p:spPr>
      </p:pic>
      <p:pic>
        <p:nvPicPr>
          <p:cNvPr id="29" name="図 28"/>
          <p:cNvPicPr/>
          <p:nvPr/>
        </p:nvPicPr>
        <p:blipFill>
          <a:blip r:embed="rId12">
            <a:extLst>
              <a:ext uri="{28A0092B-C50C-407E-A947-70E740481C1C}">
                <a14:useLocalDpi xmlns:a14="http://schemas.microsoft.com/office/drawing/2010/main" val="0"/>
              </a:ext>
            </a:extLst>
          </a:blip>
          <a:srcRect/>
          <a:stretch>
            <a:fillRect/>
          </a:stretch>
        </p:blipFill>
        <p:spPr bwMode="auto">
          <a:xfrm>
            <a:off x="6045132" y="5804407"/>
            <a:ext cx="323850" cy="361950"/>
          </a:xfrm>
          <a:prstGeom prst="rect">
            <a:avLst/>
          </a:prstGeom>
          <a:noFill/>
          <a:ln>
            <a:noFill/>
          </a:ln>
        </p:spPr>
      </p:pic>
      <p:pic>
        <p:nvPicPr>
          <p:cNvPr id="30" name="図 29"/>
          <p:cNvPicPr/>
          <p:nvPr/>
        </p:nvPicPr>
        <p:blipFill>
          <a:blip r:embed="rId13">
            <a:extLst>
              <a:ext uri="{28A0092B-C50C-407E-A947-70E740481C1C}">
                <a14:useLocalDpi xmlns:a14="http://schemas.microsoft.com/office/drawing/2010/main" val="0"/>
              </a:ext>
            </a:extLst>
          </a:blip>
          <a:srcRect/>
          <a:stretch>
            <a:fillRect/>
          </a:stretch>
        </p:blipFill>
        <p:spPr bwMode="auto">
          <a:xfrm>
            <a:off x="8923579" y="5597775"/>
            <a:ext cx="638175" cy="742950"/>
          </a:xfrm>
          <a:prstGeom prst="rect">
            <a:avLst/>
          </a:prstGeom>
          <a:noFill/>
          <a:ln>
            <a:noFill/>
          </a:ln>
        </p:spPr>
      </p:pic>
      <p:pic>
        <p:nvPicPr>
          <p:cNvPr id="31" name="図 30"/>
          <p:cNvPicPr/>
          <p:nvPr/>
        </p:nvPicPr>
        <p:blipFill>
          <a:blip r:embed="rId12">
            <a:extLst>
              <a:ext uri="{28A0092B-C50C-407E-A947-70E740481C1C}">
                <a14:useLocalDpi xmlns:a14="http://schemas.microsoft.com/office/drawing/2010/main" val="0"/>
              </a:ext>
            </a:extLst>
          </a:blip>
          <a:srcRect/>
          <a:stretch>
            <a:fillRect/>
          </a:stretch>
        </p:blipFill>
        <p:spPr bwMode="auto">
          <a:xfrm>
            <a:off x="9088581" y="1444884"/>
            <a:ext cx="211403" cy="195830"/>
          </a:xfrm>
          <a:prstGeom prst="rect">
            <a:avLst/>
          </a:prstGeom>
          <a:noFill/>
          <a:ln>
            <a:noFill/>
          </a:ln>
        </p:spPr>
      </p:pic>
      <p:pic>
        <p:nvPicPr>
          <p:cNvPr id="35" name="図 34"/>
          <p:cNvPicPr/>
          <p:nvPr/>
        </p:nvPicPr>
        <p:blipFill>
          <a:blip r:embed="rId14">
            <a:extLst>
              <a:ext uri="{28A0092B-C50C-407E-A947-70E740481C1C}">
                <a14:useLocalDpi xmlns:a14="http://schemas.microsoft.com/office/drawing/2010/main" val="0"/>
              </a:ext>
            </a:extLst>
          </a:blip>
          <a:srcRect/>
          <a:stretch>
            <a:fillRect/>
          </a:stretch>
        </p:blipFill>
        <p:spPr bwMode="auto">
          <a:xfrm>
            <a:off x="2447925" y="6668093"/>
            <a:ext cx="171450" cy="171450"/>
          </a:xfrm>
          <a:prstGeom prst="rect">
            <a:avLst/>
          </a:prstGeom>
          <a:noFill/>
          <a:ln>
            <a:noFill/>
          </a:ln>
        </p:spPr>
      </p:pic>
    </p:spTree>
    <p:extLst>
      <p:ext uri="{BB962C8B-B14F-4D97-AF65-F5344CB8AC3E}">
        <p14:creationId xmlns:p14="http://schemas.microsoft.com/office/powerpoint/2010/main" val="3082408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0295"/>
            <a:ext cx="8543925" cy="604691"/>
          </a:xfrm>
        </p:spPr>
        <p:txBody>
          <a:bodyPr>
            <a:noAutofit/>
          </a:bodyPr>
          <a:lstStyle/>
          <a:p>
            <a:pPr>
              <a:lnSpc>
                <a:spcPct val="100000"/>
              </a:lnSpc>
            </a:pPr>
            <a:r>
              <a:rPr kumimoji="1" lang="ja-JP" altLang="en-US" sz="1800" b="1" dirty="0" smtClean="0"/>
              <a:t>帯広美術館では、美術作品との出会いをサポートし、</a:t>
            </a:r>
            <a:r>
              <a:rPr kumimoji="1" lang="en-US" altLang="ja-JP" sz="1800" b="1" dirty="0" smtClean="0"/>
              <a:t/>
            </a:r>
            <a:br>
              <a:rPr kumimoji="1" lang="en-US" altLang="ja-JP" sz="1800" b="1" dirty="0" smtClean="0"/>
            </a:br>
            <a:r>
              <a:rPr kumimoji="1" lang="ja-JP" altLang="en-US" sz="1800" b="1" dirty="0" smtClean="0"/>
              <a:t>楽しみながら美術館を活用していただけるプログラムを用意しています。</a:t>
            </a:r>
            <a:endParaRPr kumimoji="1" lang="ja-JP" altLang="en-US" sz="1800" b="1" dirty="0"/>
          </a:p>
        </p:txBody>
      </p:sp>
      <p:sp>
        <p:nvSpPr>
          <p:cNvPr id="3" name="コンテンツ プレースホルダー 2"/>
          <p:cNvSpPr>
            <a:spLocks noGrp="1"/>
          </p:cNvSpPr>
          <p:nvPr>
            <p:ph sz="half" idx="1"/>
          </p:nvPr>
        </p:nvSpPr>
        <p:spPr>
          <a:xfrm>
            <a:off x="0" y="1143105"/>
            <a:ext cx="2574780" cy="263237"/>
          </a:xfrm>
        </p:spPr>
        <p:txBody>
          <a:bodyPr>
            <a:noAutofit/>
          </a:bodyPr>
          <a:lstStyle/>
          <a:p>
            <a:pPr marL="0" indent="0">
              <a:buNone/>
            </a:pPr>
            <a:r>
              <a:rPr kumimoji="1" lang="ja-JP" altLang="en-US" sz="1600" dirty="0" smtClean="0"/>
              <a:t>３つのモデルコース</a:t>
            </a:r>
            <a:endParaRPr kumimoji="1" lang="ja-JP" altLang="en-US" sz="1600" dirty="0"/>
          </a:p>
        </p:txBody>
      </p:sp>
      <p:sp>
        <p:nvSpPr>
          <p:cNvPr id="4" name="コンテンツ プレースホルダー 3"/>
          <p:cNvSpPr>
            <a:spLocks noGrp="1"/>
          </p:cNvSpPr>
          <p:nvPr>
            <p:ph sz="half" idx="2"/>
          </p:nvPr>
        </p:nvSpPr>
        <p:spPr>
          <a:xfrm>
            <a:off x="0" y="1441455"/>
            <a:ext cx="4916488" cy="595746"/>
          </a:xfrm>
        </p:spPr>
        <p:txBody>
          <a:bodyPr>
            <a:normAutofit/>
          </a:bodyPr>
          <a:lstStyle/>
          <a:p>
            <a:pPr marL="0" indent="0">
              <a:buNone/>
            </a:pPr>
            <a:r>
              <a:rPr lang="ja-JP" altLang="en-US" sz="1000" dirty="0"/>
              <a:t>学習の目的や滞在時間に合わせて鑑賞コースを</a:t>
            </a:r>
            <a:r>
              <a:rPr lang="ja-JP" altLang="en-US" sz="1000" dirty="0" smtClean="0"/>
              <a:t>組むこと</a:t>
            </a:r>
            <a:r>
              <a:rPr lang="ja-JP" altLang="en-US" sz="1000" dirty="0"/>
              <a:t>ができます。いくつかを組み合わせることもできますので、授業のねらいに合わせてご相談ください。</a:t>
            </a:r>
          </a:p>
          <a:p>
            <a:pPr marL="0" indent="0">
              <a:buNone/>
            </a:pPr>
            <a:endParaRPr kumimoji="1" lang="ja-JP" altLang="en-US" dirty="0"/>
          </a:p>
        </p:txBody>
      </p:sp>
      <p:sp>
        <p:nvSpPr>
          <p:cNvPr id="5" name="タイトル 1"/>
          <p:cNvSpPr txBox="1">
            <a:spLocks/>
          </p:cNvSpPr>
          <p:nvPr/>
        </p:nvSpPr>
        <p:spPr>
          <a:xfrm>
            <a:off x="0" y="602555"/>
            <a:ext cx="8543925" cy="4105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smtClean="0"/>
              <a:t>学校の授業や学校行事の一環として展覧会をご覧いただく場合、小・中学校、高等学校及び特別支援学校</a:t>
            </a:r>
            <a:endParaRPr lang="en-US" altLang="ja-JP" sz="1200" dirty="0" smtClean="0"/>
          </a:p>
          <a:p>
            <a:pPr>
              <a:lnSpc>
                <a:spcPct val="100000"/>
              </a:lnSpc>
            </a:pPr>
            <a:r>
              <a:rPr lang="ja-JP" altLang="en-US" sz="1200" dirty="0" smtClean="0"/>
              <a:t>全ての学校の児童・生徒と引率者の皆さんは観覧料が免除になります。</a:t>
            </a:r>
            <a:endParaRPr lang="ja-JP" altLang="en-US" sz="1200" dirty="0"/>
          </a:p>
        </p:txBody>
      </p:sp>
      <p:sp>
        <p:nvSpPr>
          <p:cNvPr id="9" name="コンテンツ プレースホルダー 3"/>
          <p:cNvSpPr txBox="1">
            <a:spLocks/>
          </p:cNvSpPr>
          <p:nvPr/>
        </p:nvSpPr>
        <p:spPr>
          <a:xfrm>
            <a:off x="3091728" y="4322619"/>
            <a:ext cx="4210050" cy="5957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10" name="正方形/長方形 9"/>
          <p:cNvSpPr/>
          <p:nvPr/>
        </p:nvSpPr>
        <p:spPr>
          <a:xfrm>
            <a:off x="0" y="1805267"/>
            <a:ext cx="4953000" cy="600164"/>
          </a:xfrm>
          <a:prstGeom prst="rect">
            <a:avLst/>
          </a:prstGeom>
        </p:spPr>
        <p:txBody>
          <a:bodyPr>
            <a:spAutoFit/>
          </a:bodyPr>
          <a:lstStyle/>
          <a:p>
            <a:r>
              <a:rPr lang="ja-JP" altLang="en-US" sz="1100" dirty="0" smtClean="0"/>
              <a:t>■自由に鑑賞コース</a:t>
            </a:r>
            <a:endParaRPr lang="en-US" altLang="ja-JP" sz="1100" dirty="0" smtClean="0"/>
          </a:p>
          <a:p>
            <a:r>
              <a:rPr lang="ja-JP" altLang="en-US" sz="1100" dirty="0" smtClean="0"/>
              <a:t>　</a:t>
            </a:r>
            <a:r>
              <a:rPr lang="ja-JP" altLang="en-US" sz="1000" dirty="0" smtClean="0"/>
              <a:t>受付</a:t>
            </a:r>
            <a:r>
              <a:rPr lang="ja-JP" altLang="en-US" sz="1000" dirty="0"/>
              <a:t>での申し込み手続きが終わったら、鑑賞するコースです。滞在時間が</a:t>
            </a:r>
            <a:r>
              <a:rPr lang="ja-JP" altLang="en-US" sz="1000" dirty="0" smtClean="0"/>
              <a:t>短い</a:t>
            </a:r>
            <a:endParaRPr lang="en-US" altLang="ja-JP" sz="1000" dirty="0" smtClean="0"/>
          </a:p>
          <a:p>
            <a:r>
              <a:rPr lang="ja-JP" altLang="en-US" sz="1000" dirty="0" smtClean="0"/>
              <a:t>　 場合</a:t>
            </a:r>
            <a:r>
              <a:rPr lang="ja-JP" altLang="en-US" sz="1000" dirty="0"/>
              <a:t>や美術部の活動などで自由に鑑賞したいときにおすすめします。</a:t>
            </a:r>
          </a:p>
        </p:txBody>
      </p:sp>
      <p:sp>
        <p:nvSpPr>
          <p:cNvPr id="11" name="正方形/長方形 10"/>
          <p:cNvSpPr/>
          <p:nvPr/>
        </p:nvSpPr>
        <p:spPr>
          <a:xfrm>
            <a:off x="-24823" y="2768080"/>
            <a:ext cx="4941311" cy="1046440"/>
          </a:xfrm>
          <a:prstGeom prst="rect">
            <a:avLst/>
          </a:prstGeom>
        </p:spPr>
        <p:txBody>
          <a:bodyPr wrap="square">
            <a:spAutoFit/>
          </a:bodyPr>
          <a:lstStyle/>
          <a:p>
            <a:r>
              <a:rPr lang="ja-JP" altLang="en-US" sz="1100" dirty="0" smtClean="0"/>
              <a:t>■見どころ紹介コース</a:t>
            </a:r>
            <a:endParaRPr lang="en-US" altLang="ja-JP" sz="1100" dirty="0" smtClean="0"/>
          </a:p>
          <a:p>
            <a:r>
              <a:rPr lang="ja-JP" altLang="en-US" sz="1100" dirty="0" smtClean="0"/>
              <a:t>　</a:t>
            </a:r>
            <a:r>
              <a:rPr lang="ja-JP" altLang="en-US" sz="1000" dirty="0" smtClean="0"/>
              <a:t>ロビーで当館学芸員によるオリエンテーションを聞いてから鑑賞するコースです。展覧会を見る前に、展覧会や作品の楽しみ方、鑑賞のエチケット等をお話しします。オリエンテーションの所要時間は１０分程度です。</a:t>
            </a:r>
            <a:endParaRPr lang="en-US" altLang="ja-JP" sz="1000" dirty="0" smtClean="0"/>
          </a:p>
          <a:p>
            <a:r>
              <a:rPr lang="en-US" altLang="ja-JP" sz="1000" dirty="0" smtClean="0"/>
              <a:t>※</a:t>
            </a:r>
            <a:r>
              <a:rPr lang="ja-JP" altLang="en-US" sz="1000" dirty="0" smtClean="0"/>
              <a:t>もっと詳しいオリエンテーション（講堂でスライドを使用した）を希望の場合はご相談ください。</a:t>
            </a:r>
            <a:endParaRPr lang="ja-JP" altLang="en-US" sz="1000" dirty="0"/>
          </a:p>
        </p:txBody>
      </p:sp>
      <p:sp>
        <p:nvSpPr>
          <p:cNvPr id="12" name="正方形/長方形 11"/>
          <p:cNvSpPr/>
          <p:nvPr/>
        </p:nvSpPr>
        <p:spPr>
          <a:xfrm>
            <a:off x="-38245" y="4204544"/>
            <a:ext cx="4954733" cy="738664"/>
          </a:xfrm>
          <a:prstGeom prst="rect">
            <a:avLst/>
          </a:prstGeom>
        </p:spPr>
        <p:txBody>
          <a:bodyPr wrap="square">
            <a:spAutoFit/>
          </a:bodyPr>
          <a:lstStyle/>
          <a:p>
            <a:r>
              <a:rPr lang="ja-JP" altLang="en-US" sz="1100" dirty="0" smtClean="0"/>
              <a:t>■クイズに挑戦コース（セルフガイド）</a:t>
            </a:r>
            <a:endParaRPr lang="en-US" altLang="ja-JP" sz="1100" dirty="0" smtClean="0"/>
          </a:p>
          <a:p>
            <a:r>
              <a:rPr lang="ja-JP" altLang="en-US" sz="1100" dirty="0" smtClean="0"/>
              <a:t>　</a:t>
            </a:r>
            <a:r>
              <a:rPr lang="ja-JP" altLang="en-US" sz="1000" dirty="0" smtClean="0"/>
              <a:t>クイズを解きながら展覧会を鑑賞するコースです。展示室入場前に、作品を見ながらクイズに答えるワークシートをお配りします。ワークシート用の下敷きと鉛筆をご用意いたします。</a:t>
            </a:r>
            <a:endParaRPr lang="ja-JP" altLang="en-US" sz="1000" dirty="0"/>
          </a:p>
        </p:txBody>
      </p:sp>
      <p:sp>
        <p:nvSpPr>
          <p:cNvPr id="13" name="正方形/長方形 12"/>
          <p:cNvSpPr/>
          <p:nvPr/>
        </p:nvSpPr>
        <p:spPr>
          <a:xfrm>
            <a:off x="-24823" y="5525636"/>
            <a:ext cx="4941311" cy="584775"/>
          </a:xfrm>
          <a:prstGeom prst="rect">
            <a:avLst/>
          </a:prstGeom>
        </p:spPr>
        <p:txBody>
          <a:bodyPr wrap="square">
            <a:spAutoFit/>
          </a:bodyPr>
          <a:lstStyle/>
          <a:p>
            <a:r>
              <a:rPr lang="ja-JP" altLang="en-US" sz="1200" dirty="0" smtClean="0"/>
              <a:t>長期休業期間中の課題・宿題にも「美術館」をご活用ください！</a:t>
            </a:r>
            <a:endParaRPr lang="en-US" altLang="ja-JP" sz="1200" dirty="0" smtClean="0"/>
          </a:p>
          <a:p>
            <a:r>
              <a:rPr lang="ja-JP" altLang="en-US" sz="1000" dirty="0" smtClean="0"/>
              <a:t>学校の課題・宿題のため児童・生徒の皆さんが長期休業中に個別に来館される場合でも観覧料は免除になります。（詳細は事前にご相談ください）</a:t>
            </a:r>
            <a:endParaRPr lang="ja-JP" altLang="en-US" sz="1000" dirty="0"/>
          </a:p>
        </p:txBody>
      </p:sp>
      <p:sp>
        <p:nvSpPr>
          <p:cNvPr id="14" name="正方形/長方形 13"/>
          <p:cNvSpPr/>
          <p:nvPr/>
        </p:nvSpPr>
        <p:spPr>
          <a:xfrm>
            <a:off x="0" y="6110411"/>
            <a:ext cx="4916488" cy="723275"/>
          </a:xfrm>
          <a:prstGeom prst="rect">
            <a:avLst/>
          </a:prstGeom>
        </p:spPr>
        <p:txBody>
          <a:bodyPr wrap="square">
            <a:spAutoFit/>
          </a:bodyPr>
          <a:lstStyle/>
          <a:p>
            <a:pPr algn="ctr"/>
            <a:r>
              <a:rPr lang="ja-JP" altLang="en-US" sz="1100" dirty="0" smtClean="0"/>
              <a:t>長期休業期間中に開催の展覧会</a:t>
            </a:r>
            <a:endParaRPr lang="en-US" altLang="ja-JP" sz="1100" dirty="0" smtClean="0"/>
          </a:p>
          <a:p>
            <a:endParaRPr lang="en-US" altLang="ja-JP" sz="400" dirty="0" smtClean="0"/>
          </a:p>
          <a:p>
            <a:r>
              <a:rPr lang="ja-JP" altLang="en-US" sz="1100" dirty="0" smtClean="0"/>
              <a:t>■</a:t>
            </a:r>
            <a:r>
              <a:rPr lang="ja-JP" altLang="en-US" sz="1100" b="1" dirty="0" smtClean="0"/>
              <a:t>カッサンドル・ポスター展　グラフィズムの革命</a:t>
            </a:r>
            <a:r>
              <a:rPr lang="ja-JP" altLang="en-US" sz="800" b="1" dirty="0" smtClean="0"/>
              <a:t>（</a:t>
            </a:r>
            <a:r>
              <a:rPr lang="en-US" altLang="ja-JP" sz="800" b="1" dirty="0" smtClean="0"/>
              <a:t>2021</a:t>
            </a:r>
            <a:r>
              <a:rPr lang="ja-JP" altLang="en-US" sz="800" b="1" dirty="0" smtClean="0"/>
              <a:t>年</a:t>
            </a:r>
            <a:r>
              <a:rPr lang="en-US" altLang="ja-JP" sz="800" b="1" dirty="0" smtClean="0"/>
              <a:t>7</a:t>
            </a:r>
            <a:r>
              <a:rPr lang="ja-JP" altLang="en-US" sz="800" b="1" dirty="0" smtClean="0"/>
              <a:t>月</a:t>
            </a:r>
            <a:r>
              <a:rPr lang="en-US" altLang="ja-JP" sz="800" b="1" dirty="0" smtClean="0"/>
              <a:t>17</a:t>
            </a:r>
            <a:r>
              <a:rPr lang="ja-JP" altLang="en-US" sz="800" b="1" dirty="0" smtClean="0"/>
              <a:t>日～</a:t>
            </a:r>
            <a:r>
              <a:rPr lang="en-US" altLang="ja-JP" sz="800" b="1" dirty="0" smtClean="0"/>
              <a:t>9</a:t>
            </a:r>
            <a:r>
              <a:rPr lang="ja-JP" altLang="en-US" sz="800" b="1" dirty="0" smtClean="0"/>
              <a:t>月</a:t>
            </a:r>
            <a:r>
              <a:rPr lang="en-US" altLang="ja-JP" sz="800" b="1" dirty="0" smtClean="0"/>
              <a:t>26</a:t>
            </a:r>
            <a:r>
              <a:rPr lang="ja-JP" altLang="en-US" sz="800" b="1" dirty="0" smtClean="0"/>
              <a:t>日）</a:t>
            </a:r>
            <a:endParaRPr lang="en-US" altLang="ja-JP" sz="800" b="1" dirty="0" smtClean="0"/>
          </a:p>
          <a:p>
            <a:endParaRPr lang="en-US" altLang="ja-JP" sz="400" dirty="0" smtClean="0"/>
          </a:p>
          <a:p>
            <a:r>
              <a:rPr lang="ja-JP" altLang="en-US" sz="1100" dirty="0" smtClean="0"/>
              <a:t>■</a:t>
            </a:r>
            <a:r>
              <a:rPr lang="ja-JP" altLang="en-US" sz="1100" b="1" dirty="0" smtClean="0"/>
              <a:t>道東アートファイル</a:t>
            </a:r>
            <a:r>
              <a:rPr lang="en-US" altLang="ja-JP" sz="1100" b="1" dirty="0" smtClean="0"/>
              <a:t>2022</a:t>
            </a:r>
            <a:r>
              <a:rPr lang="ja-JP" altLang="en-US" sz="1100" b="1" dirty="0" smtClean="0"/>
              <a:t>＋道東新世代</a:t>
            </a:r>
            <a:r>
              <a:rPr lang="ja-JP" altLang="en-US" sz="800" b="1" dirty="0" smtClean="0"/>
              <a:t>（</a:t>
            </a:r>
            <a:r>
              <a:rPr lang="en-US" altLang="ja-JP" sz="800" b="1" dirty="0" smtClean="0"/>
              <a:t>2022</a:t>
            </a:r>
            <a:r>
              <a:rPr lang="ja-JP" altLang="en-US" sz="800" b="1" dirty="0" smtClean="0"/>
              <a:t>年</a:t>
            </a:r>
            <a:r>
              <a:rPr lang="en-US" altLang="ja-JP" sz="800" b="1" smtClean="0"/>
              <a:t>1</a:t>
            </a:r>
            <a:r>
              <a:rPr lang="ja-JP" altLang="en-US" sz="800" b="1" smtClean="0"/>
              <a:t>月</a:t>
            </a:r>
            <a:r>
              <a:rPr lang="en-US" altLang="ja-JP" sz="800" b="1" dirty="0" smtClean="0"/>
              <a:t>12</a:t>
            </a:r>
            <a:r>
              <a:rPr lang="ja-JP" altLang="en-US" sz="800" b="1" dirty="0" smtClean="0"/>
              <a:t>日～</a:t>
            </a:r>
            <a:r>
              <a:rPr lang="en-US" altLang="ja-JP" sz="800" b="1" dirty="0" smtClean="0"/>
              <a:t>3</a:t>
            </a:r>
            <a:r>
              <a:rPr lang="ja-JP" altLang="en-US" sz="800" b="1" dirty="0" smtClean="0"/>
              <a:t>月</a:t>
            </a:r>
            <a:r>
              <a:rPr lang="en-US" altLang="ja-JP" sz="800" b="1" dirty="0" smtClean="0"/>
              <a:t>13</a:t>
            </a:r>
            <a:r>
              <a:rPr lang="ja-JP" altLang="en-US" sz="800" b="1" dirty="0" smtClean="0"/>
              <a:t>日）</a:t>
            </a:r>
            <a:endParaRPr lang="en-US" altLang="ja-JP" sz="800" b="1" dirty="0" smtClean="0"/>
          </a:p>
        </p:txBody>
      </p:sp>
      <p:sp>
        <p:nvSpPr>
          <p:cNvPr id="15" name="正方形/長方形 14"/>
          <p:cNvSpPr/>
          <p:nvPr/>
        </p:nvSpPr>
        <p:spPr>
          <a:xfrm>
            <a:off x="4882573" y="1795218"/>
            <a:ext cx="4975802" cy="215444"/>
          </a:xfrm>
          <a:prstGeom prst="rect">
            <a:avLst/>
          </a:prstGeom>
        </p:spPr>
        <p:txBody>
          <a:bodyPr wrap="square">
            <a:spAutoFit/>
          </a:bodyPr>
          <a:lstStyle/>
          <a:p>
            <a:pPr>
              <a:lnSpc>
                <a:spcPct val="80000"/>
              </a:lnSpc>
              <a:spcBef>
                <a:spcPts val="600"/>
              </a:spcBef>
            </a:pPr>
            <a:r>
              <a:rPr lang="ja-JP" altLang="en-US" sz="1000" dirty="0" smtClean="0"/>
              <a:t>　　ご記入ください。事前にご連絡いただけると手続きがよりスムーズです。</a:t>
            </a:r>
            <a:endParaRPr lang="en-US" altLang="ja-JP" sz="1000" dirty="0" smtClean="0"/>
          </a:p>
        </p:txBody>
      </p:sp>
      <p:sp>
        <p:nvSpPr>
          <p:cNvPr id="18" name="正方形/長方形 17"/>
          <p:cNvSpPr/>
          <p:nvPr/>
        </p:nvSpPr>
        <p:spPr>
          <a:xfrm>
            <a:off x="4916488" y="2023794"/>
            <a:ext cx="5001490" cy="420308"/>
          </a:xfrm>
          <a:prstGeom prst="rect">
            <a:avLst/>
          </a:prstGeom>
        </p:spPr>
        <p:txBody>
          <a:bodyPr wrap="square">
            <a:spAutoFit/>
          </a:bodyPr>
          <a:lstStyle/>
          <a:p>
            <a:pPr>
              <a:lnSpc>
                <a:spcPct val="80000"/>
              </a:lnSpc>
            </a:pPr>
            <a:r>
              <a:rPr lang="ja-JP" altLang="en-US" sz="1000" b="1" dirty="0" smtClean="0"/>
              <a:t>　</a:t>
            </a:r>
            <a:r>
              <a:rPr lang="en-US" altLang="ja-JP" sz="1000" b="1" dirty="0" smtClean="0"/>
              <a:t>Q:</a:t>
            </a:r>
            <a:r>
              <a:rPr lang="ja-JP" altLang="en-US" sz="1000" b="1" dirty="0" smtClean="0"/>
              <a:t>引率者が事前に展覧会の下見に行きたいのですが？</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dirty="0" smtClean="0"/>
              <a:t>受付カウンターで下見である旨お申し出ください。無料でご覧いただけます。</a:t>
            </a:r>
            <a:endParaRPr lang="en-US" altLang="ja-JP" sz="1000" dirty="0" smtClean="0"/>
          </a:p>
        </p:txBody>
      </p:sp>
      <p:sp>
        <p:nvSpPr>
          <p:cNvPr id="19" name="正方形/長方形 18"/>
          <p:cNvSpPr/>
          <p:nvPr/>
        </p:nvSpPr>
        <p:spPr>
          <a:xfrm>
            <a:off x="4927889" y="2413812"/>
            <a:ext cx="5001203" cy="415498"/>
          </a:xfrm>
          <a:prstGeom prst="rect">
            <a:avLst/>
          </a:prstGeom>
        </p:spPr>
        <p:txBody>
          <a:bodyPr wrap="square">
            <a:spAutoFit/>
          </a:bodyPr>
          <a:lstStyle/>
          <a:p>
            <a:pPr>
              <a:lnSpc>
                <a:spcPct val="80000"/>
              </a:lnSpc>
            </a:pPr>
            <a:r>
              <a:rPr lang="ja-JP" altLang="en-US" sz="1000" b="1" dirty="0" smtClean="0"/>
              <a:t>　</a:t>
            </a:r>
            <a:r>
              <a:rPr lang="en-US" altLang="ja-JP" sz="1000" b="1" dirty="0" smtClean="0"/>
              <a:t>Q:</a:t>
            </a:r>
            <a:r>
              <a:rPr lang="ja-JP" altLang="en-US" sz="1000" b="1" dirty="0" smtClean="0"/>
              <a:t>美術部なのですが、模写できますか？</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dirty="0" smtClean="0"/>
              <a:t>鉛筆でのスケッチは可能です。ご来館前にご連絡ください。バインダーもご用意</a:t>
            </a:r>
            <a:endParaRPr lang="en-US" altLang="ja-JP" sz="1000" dirty="0" smtClean="0"/>
          </a:p>
        </p:txBody>
      </p:sp>
      <p:sp>
        <p:nvSpPr>
          <p:cNvPr id="20" name="正方形/長方形 19"/>
          <p:cNvSpPr/>
          <p:nvPr/>
        </p:nvSpPr>
        <p:spPr>
          <a:xfrm>
            <a:off x="4924426" y="2900116"/>
            <a:ext cx="4970174" cy="415498"/>
          </a:xfrm>
          <a:prstGeom prst="rect">
            <a:avLst/>
          </a:prstGeom>
        </p:spPr>
        <p:txBody>
          <a:bodyPr wrap="square">
            <a:spAutoFit/>
          </a:bodyPr>
          <a:lstStyle/>
          <a:p>
            <a:pPr>
              <a:lnSpc>
                <a:spcPct val="80000"/>
              </a:lnSpc>
            </a:pPr>
            <a:r>
              <a:rPr lang="ja-JP" altLang="en-US" sz="1000" b="1" dirty="0" smtClean="0"/>
              <a:t>　</a:t>
            </a:r>
            <a:r>
              <a:rPr lang="en-US" altLang="ja-JP" sz="1000" b="1" dirty="0" smtClean="0"/>
              <a:t>Q:</a:t>
            </a:r>
            <a:r>
              <a:rPr lang="ja-JP" altLang="en-US" sz="1000" b="1" dirty="0" smtClean="0"/>
              <a:t>美術の授業以外でも免除になりますか？</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dirty="0" smtClean="0"/>
              <a:t>もちろん免除です。国語や歴史のほか、学校行事の一環でお越しの場合も児</a:t>
            </a:r>
            <a:endParaRPr lang="en-US" altLang="ja-JP" sz="1000" dirty="0" smtClean="0"/>
          </a:p>
        </p:txBody>
      </p:sp>
      <p:sp>
        <p:nvSpPr>
          <p:cNvPr id="21" name="正方形/長方形 20"/>
          <p:cNvSpPr/>
          <p:nvPr/>
        </p:nvSpPr>
        <p:spPr>
          <a:xfrm>
            <a:off x="4914756" y="3429000"/>
            <a:ext cx="4991244" cy="215444"/>
          </a:xfrm>
          <a:prstGeom prst="rect">
            <a:avLst/>
          </a:prstGeom>
        </p:spPr>
        <p:txBody>
          <a:bodyPr wrap="square">
            <a:spAutoFit/>
          </a:bodyPr>
          <a:lstStyle/>
          <a:p>
            <a:pPr>
              <a:lnSpc>
                <a:spcPct val="80000"/>
              </a:lnSpc>
            </a:pPr>
            <a:r>
              <a:rPr lang="ja-JP" altLang="en-US" sz="1000" b="1" dirty="0" smtClean="0"/>
              <a:t>　</a:t>
            </a:r>
            <a:r>
              <a:rPr lang="en-US" altLang="ja-JP" sz="1000" b="1" dirty="0" smtClean="0"/>
              <a:t>Q:</a:t>
            </a:r>
            <a:r>
              <a:rPr lang="ja-JP" altLang="en-US" sz="1000" b="1" dirty="0" smtClean="0"/>
              <a:t>下見の際にオリエンテーションの内容、来館当日の受付方法や鑑賞方法などを</a:t>
            </a:r>
            <a:endParaRPr lang="en-US" altLang="ja-JP" sz="1000" b="1" dirty="0" smtClean="0"/>
          </a:p>
        </p:txBody>
      </p:sp>
      <p:sp>
        <p:nvSpPr>
          <p:cNvPr id="22" name="正方形/長方形 21"/>
          <p:cNvSpPr/>
          <p:nvPr/>
        </p:nvSpPr>
        <p:spPr>
          <a:xfrm>
            <a:off x="4929910" y="4123643"/>
            <a:ext cx="4999182" cy="420308"/>
          </a:xfrm>
          <a:prstGeom prst="rect">
            <a:avLst/>
          </a:prstGeom>
        </p:spPr>
        <p:txBody>
          <a:bodyPr wrap="square">
            <a:spAutoFit/>
          </a:bodyPr>
          <a:lstStyle/>
          <a:p>
            <a:pPr>
              <a:lnSpc>
                <a:spcPct val="80000"/>
              </a:lnSpc>
            </a:pPr>
            <a:r>
              <a:rPr lang="ja-JP" altLang="en-US" sz="1000" b="1" dirty="0" smtClean="0"/>
              <a:t>　</a:t>
            </a:r>
            <a:r>
              <a:rPr lang="en-US" altLang="ja-JP" sz="1000" b="1" dirty="0" smtClean="0"/>
              <a:t>Q:</a:t>
            </a:r>
            <a:r>
              <a:rPr lang="ja-JP" altLang="en-US" sz="1000" b="1" dirty="0" smtClean="0"/>
              <a:t>大型バスの駐車スペースはありますか？</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smtClean="0"/>
              <a:t>帯広百年</a:t>
            </a:r>
            <a:r>
              <a:rPr lang="ja-JP" altLang="en-US" sz="1000" dirty="0" smtClean="0"/>
              <a:t>記念館前の緑ヶ丘公園駐車場をご利用ください。</a:t>
            </a:r>
            <a:endParaRPr lang="en-US" altLang="ja-JP" sz="1000" dirty="0" smtClean="0"/>
          </a:p>
        </p:txBody>
      </p:sp>
      <p:sp>
        <p:nvSpPr>
          <p:cNvPr id="23" name="正方形/長方形 22"/>
          <p:cNvSpPr/>
          <p:nvPr/>
        </p:nvSpPr>
        <p:spPr>
          <a:xfrm>
            <a:off x="4924426" y="4537798"/>
            <a:ext cx="5004666" cy="420308"/>
          </a:xfrm>
          <a:prstGeom prst="rect">
            <a:avLst/>
          </a:prstGeom>
        </p:spPr>
        <p:txBody>
          <a:bodyPr wrap="square">
            <a:spAutoFit/>
          </a:bodyPr>
          <a:lstStyle/>
          <a:p>
            <a:pPr>
              <a:lnSpc>
                <a:spcPct val="80000"/>
              </a:lnSpc>
            </a:pPr>
            <a:r>
              <a:rPr lang="ja-JP" altLang="en-US" sz="1000" b="1" dirty="0" smtClean="0"/>
              <a:t>　</a:t>
            </a:r>
            <a:r>
              <a:rPr lang="en-US" altLang="ja-JP" sz="1000" b="1" dirty="0" smtClean="0"/>
              <a:t>Q:</a:t>
            </a:r>
            <a:r>
              <a:rPr lang="ja-JP" altLang="en-US" sz="1000" b="1" dirty="0" smtClean="0"/>
              <a:t>入場制限はありますか？</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dirty="0" smtClean="0"/>
              <a:t>展示室内に一度に入れるのは</a:t>
            </a:r>
            <a:r>
              <a:rPr lang="en-US" altLang="ja-JP" sz="1000" dirty="0" smtClean="0"/>
              <a:t>25</a:t>
            </a:r>
            <a:r>
              <a:rPr lang="ja-JP" altLang="en-US" sz="1000" dirty="0" smtClean="0"/>
              <a:t>名までです。待機は館の前庭等でお願いします。</a:t>
            </a:r>
            <a:endParaRPr lang="en-US" altLang="ja-JP" sz="1000" dirty="0" smtClean="0"/>
          </a:p>
        </p:txBody>
      </p:sp>
      <p:sp>
        <p:nvSpPr>
          <p:cNvPr id="24" name="正方形/長方形 23"/>
          <p:cNvSpPr/>
          <p:nvPr/>
        </p:nvSpPr>
        <p:spPr>
          <a:xfrm>
            <a:off x="4905087" y="6648151"/>
            <a:ext cx="5029344" cy="246221"/>
          </a:xfrm>
          <a:prstGeom prst="rect">
            <a:avLst/>
          </a:prstGeom>
        </p:spPr>
        <p:txBody>
          <a:bodyPr wrap="square">
            <a:spAutoFit/>
          </a:bodyPr>
          <a:lstStyle/>
          <a:p>
            <a:pPr algn="ctr"/>
            <a:r>
              <a:rPr lang="ja-JP" altLang="en-US" sz="1000" dirty="0" smtClean="0"/>
              <a:t>その他ご不明な点がございましたらお気軽にお問い合わせください</a:t>
            </a:r>
            <a:endParaRPr lang="en-US" altLang="ja-JP" sz="1000" dirty="0" smtClean="0"/>
          </a:p>
        </p:txBody>
      </p:sp>
      <p:sp>
        <p:nvSpPr>
          <p:cNvPr id="25" name="正方形/長方形 24"/>
          <p:cNvSpPr/>
          <p:nvPr/>
        </p:nvSpPr>
        <p:spPr>
          <a:xfrm>
            <a:off x="205436" y="2378424"/>
            <a:ext cx="2163908" cy="369332"/>
          </a:xfrm>
          <a:prstGeom prst="rect">
            <a:avLst/>
          </a:prstGeom>
          <a:solidFill>
            <a:schemeClr val="accent4">
              <a:lumMod val="60000"/>
              <a:lumOff val="40000"/>
            </a:schemeClr>
          </a:solidFill>
        </p:spPr>
        <p:txBody>
          <a:bodyPr wrap="square">
            <a:spAutoFit/>
          </a:bodyPr>
          <a:lstStyle/>
          <a:p>
            <a:pPr algn="ctr"/>
            <a:r>
              <a:rPr lang="ja-JP" altLang="en-US" sz="900" dirty="0" smtClean="0"/>
              <a:t>展覧会鑑賞</a:t>
            </a:r>
            <a:endParaRPr lang="en-US" altLang="ja-JP" sz="900" dirty="0" smtClean="0"/>
          </a:p>
          <a:p>
            <a:pPr algn="ctr"/>
            <a:r>
              <a:rPr lang="ja-JP" altLang="en-US" sz="900" dirty="0" smtClean="0"/>
              <a:t>（</a:t>
            </a:r>
            <a:r>
              <a:rPr lang="en-US" altLang="ja-JP" sz="900" dirty="0" smtClean="0"/>
              <a:t>30</a:t>
            </a:r>
            <a:r>
              <a:rPr lang="ja-JP" altLang="en-US" sz="900" dirty="0" smtClean="0"/>
              <a:t>分～）</a:t>
            </a:r>
            <a:endParaRPr lang="en-US" altLang="ja-JP" sz="900" dirty="0" smtClean="0"/>
          </a:p>
        </p:txBody>
      </p:sp>
      <p:sp>
        <p:nvSpPr>
          <p:cNvPr id="26" name="正方形/長方形 25"/>
          <p:cNvSpPr/>
          <p:nvPr/>
        </p:nvSpPr>
        <p:spPr>
          <a:xfrm>
            <a:off x="232062" y="3804493"/>
            <a:ext cx="1394980" cy="369332"/>
          </a:xfrm>
          <a:prstGeom prst="rect">
            <a:avLst/>
          </a:prstGeom>
          <a:solidFill>
            <a:schemeClr val="accent5">
              <a:lumMod val="60000"/>
              <a:lumOff val="40000"/>
            </a:schemeClr>
          </a:solidFill>
        </p:spPr>
        <p:txBody>
          <a:bodyPr wrap="square">
            <a:spAutoFit/>
          </a:bodyPr>
          <a:lstStyle/>
          <a:p>
            <a:pPr algn="ctr"/>
            <a:r>
              <a:rPr lang="ja-JP" altLang="en-US" sz="900" dirty="0" smtClean="0"/>
              <a:t>オリエンテーション</a:t>
            </a:r>
            <a:endParaRPr lang="en-US" altLang="ja-JP" sz="900" dirty="0" smtClean="0"/>
          </a:p>
          <a:p>
            <a:pPr algn="ctr"/>
            <a:r>
              <a:rPr lang="ja-JP" altLang="en-US" sz="900" dirty="0" smtClean="0"/>
              <a:t>（</a:t>
            </a:r>
            <a:r>
              <a:rPr lang="en-US" altLang="ja-JP" sz="900" dirty="0" smtClean="0"/>
              <a:t>10</a:t>
            </a:r>
            <a:r>
              <a:rPr lang="ja-JP" altLang="en-US" sz="900" dirty="0" smtClean="0"/>
              <a:t>分～）</a:t>
            </a:r>
            <a:endParaRPr lang="en-US" altLang="ja-JP" sz="900" dirty="0" smtClean="0"/>
          </a:p>
        </p:txBody>
      </p:sp>
      <p:sp>
        <p:nvSpPr>
          <p:cNvPr id="28" name="正方形/長方形 27"/>
          <p:cNvSpPr/>
          <p:nvPr/>
        </p:nvSpPr>
        <p:spPr>
          <a:xfrm>
            <a:off x="1665287" y="3808947"/>
            <a:ext cx="2163908" cy="369332"/>
          </a:xfrm>
          <a:prstGeom prst="rect">
            <a:avLst/>
          </a:prstGeom>
          <a:solidFill>
            <a:schemeClr val="accent4">
              <a:lumMod val="60000"/>
              <a:lumOff val="40000"/>
            </a:schemeClr>
          </a:solidFill>
        </p:spPr>
        <p:txBody>
          <a:bodyPr wrap="square">
            <a:spAutoFit/>
          </a:bodyPr>
          <a:lstStyle/>
          <a:p>
            <a:pPr algn="ctr"/>
            <a:r>
              <a:rPr lang="ja-JP" altLang="en-US" sz="900" dirty="0" smtClean="0"/>
              <a:t>展覧会鑑賞</a:t>
            </a:r>
            <a:endParaRPr lang="en-US" altLang="ja-JP" sz="900" dirty="0" smtClean="0"/>
          </a:p>
          <a:p>
            <a:pPr algn="ctr"/>
            <a:r>
              <a:rPr lang="ja-JP" altLang="en-US" sz="900" dirty="0" smtClean="0"/>
              <a:t>（</a:t>
            </a:r>
            <a:r>
              <a:rPr lang="en-US" altLang="ja-JP" sz="900" dirty="0" smtClean="0"/>
              <a:t>30</a:t>
            </a:r>
            <a:r>
              <a:rPr lang="ja-JP" altLang="en-US" sz="900" dirty="0" smtClean="0"/>
              <a:t>分～）</a:t>
            </a:r>
            <a:endParaRPr lang="en-US" altLang="ja-JP" sz="900" dirty="0" smtClean="0"/>
          </a:p>
        </p:txBody>
      </p:sp>
      <p:cxnSp>
        <p:nvCxnSpPr>
          <p:cNvPr id="7" name="直線コネクタ 6"/>
          <p:cNvCxnSpPr/>
          <p:nvPr/>
        </p:nvCxnSpPr>
        <p:spPr>
          <a:xfrm flipV="1">
            <a:off x="52459" y="1012732"/>
            <a:ext cx="7415141" cy="11959"/>
          </a:xfrm>
          <a:prstGeom prst="line">
            <a:avLst/>
          </a:prstGeom>
        </p:spPr>
        <p:style>
          <a:lnRef idx="1">
            <a:schemeClr val="dk1"/>
          </a:lnRef>
          <a:fillRef idx="0">
            <a:schemeClr val="dk1"/>
          </a:fillRef>
          <a:effectRef idx="0">
            <a:schemeClr val="dk1"/>
          </a:effectRef>
          <a:fontRef idx="minor">
            <a:schemeClr val="tx1"/>
          </a:fontRef>
        </p:style>
      </p:cxnSp>
      <p:sp>
        <p:nvSpPr>
          <p:cNvPr id="30" name="正方形/長方形 29"/>
          <p:cNvSpPr/>
          <p:nvPr/>
        </p:nvSpPr>
        <p:spPr>
          <a:xfrm>
            <a:off x="232062" y="4927675"/>
            <a:ext cx="1394980" cy="369332"/>
          </a:xfrm>
          <a:prstGeom prst="rect">
            <a:avLst/>
          </a:prstGeom>
          <a:solidFill>
            <a:schemeClr val="accent2">
              <a:lumMod val="60000"/>
              <a:lumOff val="40000"/>
            </a:schemeClr>
          </a:solidFill>
        </p:spPr>
        <p:txBody>
          <a:bodyPr wrap="square">
            <a:spAutoFit/>
          </a:bodyPr>
          <a:lstStyle/>
          <a:p>
            <a:pPr algn="ctr"/>
            <a:r>
              <a:rPr lang="ja-JP" altLang="en-US" sz="900" dirty="0" smtClean="0"/>
              <a:t>クイズ</a:t>
            </a:r>
            <a:endParaRPr lang="en-US" altLang="ja-JP" sz="900" dirty="0" smtClean="0"/>
          </a:p>
          <a:p>
            <a:pPr algn="ctr"/>
            <a:r>
              <a:rPr lang="ja-JP" altLang="en-US" sz="900" dirty="0" smtClean="0"/>
              <a:t>配付</a:t>
            </a:r>
            <a:endParaRPr lang="en-US" altLang="ja-JP" sz="900" dirty="0" smtClean="0"/>
          </a:p>
        </p:txBody>
      </p:sp>
      <p:sp>
        <p:nvSpPr>
          <p:cNvPr id="31" name="正方形/長方形 30"/>
          <p:cNvSpPr/>
          <p:nvPr/>
        </p:nvSpPr>
        <p:spPr>
          <a:xfrm>
            <a:off x="1669328" y="4934534"/>
            <a:ext cx="2163908" cy="369332"/>
          </a:xfrm>
          <a:prstGeom prst="rect">
            <a:avLst/>
          </a:prstGeom>
          <a:solidFill>
            <a:schemeClr val="accent4">
              <a:lumMod val="60000"/>
              <a:lumOff val="40000"/>
            </a:schemeClr>
          </a:solidFill>
        </p:spPr>
        <p:txBody>
          <a:bodyPr wrap="square">
            <a:spAutoFit/>
          </a:bodyPr>
          <a:lstStyle/>
          <a:p>
            <a:pPr algn="ctr"/>
            <a:r>
              <a:rPr lang="ja-JP" altLang="en-US" sz="900" dirty="0" smtClean="0"/>
              <a:t>展覧会鑑賞</a:t>
            </a:r>
            <a:endParaRPr lang="en-US" altLang="ja-JP" sz="900" dirty="0" smtClean="0"/>
          </a:p>
          <a:p>
            <a:pPr algn="ctr"/>
            <a:r>
              <a:rPr lang="ja-JP" altLang="en-US" sz="900" dirty="0" smtClean="0"/>
              <a:t>（</a:t>
            </a:r>
            <a:r>
              <a:rPr lang="en-US" altLang="ja-JP" sz="900" dirty="0" smtClean="0"/>
              <a:t>30</a:t>
            </a:r>
            <a:r>
              <a:rPr lang="ja-JP" altLang="en-US" sz="900" dirty="0" smtClean="0"/>
              <a:t>分～）</a:t>
            </a:r>
            <a:endParaRPr lang="en-US" altLang="ja-JP" sz="900" dirty="0" smtClean="0"/>
          </a:p>
        </p:txBody>
      </p:sp>
      <p:cxnSp>
        <p:nvCxnSpPr>
          <p:cNvPr id="32" name="直線コネクタ 31"/>
          <p:cNvCxnSpPr/>
          <p:nvPr/>
        </p:nvCxnSpPr>
        <p:spPr>
          <a:xfrm flipV="1">
            <a:off x="-24823" y="5405342"/>
            <a:ext cx="4941311" cy="11960"/>
          </a:xfrm>
          <a:prstGeom prst="line">
            <a:avLst/>
          </a:prstGeom>
        </p:spPr>
        <p:style>
          <a:lnRef idx="1">
            <a:schemeClr val="dk1"/>
          </a:lnRef>
          <a:fillRef idx="0">
            <a:schemeClr val="dk1"/>
          </a:fillRef>
          <a:effectRef idx="0">
            <a:schemeClr val="dk1"/>
          </a:effectRef>
          <a:fontRef idx="minor">
            <a:schemeClr val="tx1"/>
          </a:fontRef>
        </p:style>
      </p:cxnSp>
      <p:sp>
        <p:nvSpPr>
          <p:cNvPr id="33" name="正方形/長方形 32"/>
          <p:cNvSpPr/>
          <p:nvPr/>
        </p:nvSpPr>
        <p:spPr>
          <a:xfrm>
            <a:off x="4905375" y="1436494"/>
            <a:ext cx="5012603" cy="415498"/>
          </a:xfrm>
          <a:prstGeom prst="rect">
            <a:avLst/>
          </a:prstGeom>
        </p:spPr>
        <p:txBody>
          <a:bodyPr wrap="square">
            <a:spAutoFit/>
          </a:bodyPr>
          <a:lstStyle/>
          <a:p>
            <a:pPr>
              <a:lnSpc>
                <a:spcPct val="80000"/>
              </a:lnSpc>
            </a:pPr>
            <a:r>
              <a:rPr lang="en-US" altLang="ja-JP" sz="1000" b="1" dirty="0" smtClean="0"/>
              <a:t>    Q:</a:t>
            </a:r>
            <a:r>
              <a:rPr lang="ja-JP" altLang="en-US" sz="1000" b="1" dirty="0" smtClean="0"/>
              <a:t>観覧申込には、手続きがありますか？</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dirty="0" smtClean="0"/>
              <a:t>当日ご来館の際に受付カウンターで、簡単な申込用紙（学校名、観覧人数等）に　　　　　</a:t>
            </a:r>
            <a:endParaRPr lang="en-US" altLang="ja-JP" sz="1000" dirty="0" smtClean="0"/>
          </a:p>
        </p:txBody>
      </p:sp>
      <p:sp>
        <p:nvSpPr>
          <p:cNvPr id="34" name="正方形/長方形 33"/>
          <p:cNvSpPr/>
          <p:nvPr/>
        </p:nvSpPr>
        <p:spPr>
          <a:xfrm>
            <a:off x="4905087" y="2728927"/>
            <a:ext cx="4989512" cy="220253"/>
          </a:xfrm>
          <a:prstGeom prst="rect">
            <a:avLst/>
          </a:prstGeom>
        </p:spPr>
        <p:txBody>
          <a:bodyPr wrap="square">
            <a:spAutoFit/>
          </a:bodyPr>
          <a:lstStyle/>
          <a:p>
            <a:pPr>
              <a:lnSpc>
                <a:spcPct val="80000"/>
              </a:lnSpc>
              <a:spcBef>
                <a:spcPts val="600"/>
              </a:spcBef>
            </a:pPr>
            <a:r>
              <a:rPr lang="ja-JP" altLang="en-US" sz="1000" dirty="0" smtClean="0"/>
              <a:t>　　できます。</a:t>
            </a:r>
            <a:endParaRPr lang="en-US" altLang="ja-JP" sz="1000" dirty="0" smtClean="0"/>
          </a:p>
        </p:txBody>
      </p:sp>
      <p:sp>
        <p:nvSpPr>
          <p:cNvPr id="35" name="正方形/長方形 34"/>
          <p:cNvSpPr/>
          <p:nvPr/>
        </p:nvSpPr>
        <p:spPr>
          <a:xfrm>
            <a:off x="4914756" y="3252052"/>
            <a:ext cx="4970174" cy="215444"/>
          </a:xfrm>
          <a:prstGeom prst="rect">
            <a:avLst/>
          </a:prstGeom>
        </p:spPr>
        <p:txBody>
          <a:bodyPr wrap="square">
            <a:spAutoFit/>
          </a:bodyPr>
          <a:lstStyle/>
          <a:p>
            <a:pPr>
              <a:lnSpc>
                <a:spcPct val="80000"/>
              </a:lnSpc>
              <a:spcBef>
                <a:spcPts val="600"/>
              </a:spcBef>
            </a:pPr>
            <a:r>
              <a:rPr lang="ja-JP" altLang="en-US" sz="1000" dirty="0" smtClean="0"/>
              <a:t>　　童・生徒・引率者の皆さんは免除です。</a:t>
            </a:r>
            <a:endParaRPr lang="en-US" altLang="ja-JP" sz="1000" dirty="0" smtClean="0"/>
          </a:p>
        </p:txBody>
      </p:sp>
      <p:sp>
        <p:nvSpPr>
          <p:cNvPr id="36" name="正方形/長方形 35"/>
          <p:cNvSpPr/>
          <p:nvPr/>
        </p:nvSpPr>
        <p:spPr>
          <a:xfrm>
            <a:off x="4916488" y="3580882"/>
            <a:ext cx="4991244" cy="415498"/>
          </a:xfrm>
          <a:prstGeom prst="rect">
            <a:avLst/>
          </a:prstGeom>
        </p:spPr>
        <p:txBody>
          <a:bodyPr wrap="square">
            <a:spAutoFit/>
          </a:bodyPr>
          <a:lstStyle/>
          <a:p>
            <a:pPr>
              <a:lnSpc>
                <a:spcPct val="80000"/>
              </a:lnSpc>
            </a:pPr>
            <a:r>
              <a:rPr lang="ja-JP" altLang="en-US" sz="1000" b="1" dirty="0" smtClean="0"/>
              <a:t>　　確認したいのですが？</a:t>
            </a:r>
            <a:endParaRPr lang="en-US" altLang="ja-JP" sz="1000" b="1" dirty="0" smtClean="0"/>
          </a:p>
          <a:p>
            <a:pPr>
              <a:lnSpc>
                <a:spcPct val="80000"/>
              </a:lnSpc>
              <a:spcBef>
                <a:spcPts val="600"/>
              </a:spcBef>
            </a:pPr>
            <a:r>
              <a:rPr lang="ja-JP" altLang="en-US" sz="1000" dirty="0" smtClean="0"/>
              <a:t>　</a:t>
            </a:r>
            <a:r>
              <a:rPr lang="en-US" altLang="ja-JP" sz="1000" dirty="0" smtClean="0"/>
              <a:t>A:</a:t>
            </a:r>
            <a:r>
              <a:rPr lang="ja-JP" altLang="en-US" sz="1000" dirty="0" smtClean="0"/>
              <a:t>オリエンテーションの視察ができます。引率者向けにご来館当日の流れ、展覧会</a:t>
            </a:r>
            <a:endParaRPr lang="en-US" altLang="ja-JP" sz="1000" dirty="0" smtClean="0"/>
          </a:p>
        </p:txBody>
      </p:sp>
      <p:sp>
        <p:nvSpPr>
          <p:cNvPr id="37" name="正方形/長方形 36"/>
          <p:cNvSpPr/>
          <p:nvPr/>
        </p:nvSpPr>
        <p:spPr>
          <a:xfrm>
            <a:off x="4905374" y="3922510"/>
            <a:ext cx="4989225" cy="220253"/>
          </a:xfrm>
          <a:prstGeom prst="rect">
            <a:avLst/>
          </a:prstGeom>
        </p:spPr>
        <p:txBody>
          <a:bodyPr wrap="square">
            <a:spAutoFit/>
          </a:bodyPr>
          <a:lstStyle/>
          <a:p>
            <a:pPr>
              <a:lnSpc>
                <a:spcPct val="80000"/>
              </a:lnSpc>
            </a:pPr>
            <a:r>
              <a:rPr lang="ja-JP" altLang="en-US" sz="1000" b="1" dirty="0" smtClean="0"/>
              <a:t>　　</a:t>
            </a:r>
            <a:r>
              <a:rPr lang="ja-JP" altLang="en-US" sz="1000" dirty="0" smtClean="0"/>
              <a:t>の見どころ、施設等もご案内しますので、お気軽にご相談ください。</a:t>
            </a:r>
            <a:endParaRPr lang="en-US" altLang="ja-JP" sz="1000" dirty="0" smtClean="0"/>
          </a:p>
        </p:txBody>
      </p:sp>
      <p:sp>
        <p:nvSpPr>
          <p:cNvPr id="38" name="正方形/長方形 37"/>
          <p:cNvSpPr/>
          <p:nvPr/>
        </p:nvSpPr>
        <p:spPr>
          <a:xfrm>
            <a:off x="6556953" y="5072031"/>
            <a:ext cx="3337646" cy="400110"/>
          </a:xfrm>
          <a:prstGeom prst="rect">
            <a:avLst/>
          </a:prstGeom>
        </p:spPr>
        <p:txBody>
          <a:bodyPr wrap="square">
            <a:spAutoFit/>
          </a:bodyPr>
          <a:lstStyle/>
          <a:p>
            <a:r>
              <a:rPr lang="ja-JP" altLang="en-US" sz="1000" b="1" dirty="0" smtClean="0"/>
              <a:t>帯広市児童会館での宿泊学習や</a:t>
            </a:r>
            <a:endParaRPr lang="en-US" altLang="ja-JP" sz="1000" b="1" dirty="0" smtClean="0"/>
          </a:p>
          <a:p>
            <a:r>
              <a:rPr lang="ja-JP" altLang="en-US" sz="1000" b="1" dirty="0" smtClean="0"/>
              <a:t>　　　　　修学旅行と併せての観覧について</a:t>
            </a:r>
            <a:endParaRPr lang="en-US" altLang="ja-JP" sz="1000" b="1" dirty="0" smtClean="0"/>
          </a:p>
        </p:txBody>
      </p:sp>
      <p:cxnSp>
        <p:nvCxnSpPr>
          <p:cNvPr id="40" name="直線コネクタ 39"/>
          <p:cNvCxnSpPr/>
          <p:nvPr/>
        </p:nvCxnSpPr>
        <p:spPr>
          <a:xfrm flipV="1">
            <a:off x="6423820" y="4968704"/>
            <a:ext cx="3494158" cy="18418"/>
          </a:xfrm>
          <a:prstGeom prst="line">
            <a:avLst/>
          </a:prstGeom>
          <a:ln w="28575">
            <a:prstDash val="dashDot"/>
          </a:ln>
        </p:spPr>
        <p:style>
          <a:lnRef idx="1">
            <a:schemeClr val="dk1"/>
          </a:lnRef>
          <a:fillRef idx="0">
            <a:schemeClr val="dk1"/>
          </a:fillRef>
          <a:effectRef idx="0">
            <a:schemeClr val="dk1"/>
          </a:effectRef>
          <a:fontRef idx="minor">
            <a:schemeClr val="tx1"/>
          </a:fontRef>
        </p:style>
      </p:cxnSp>
      <p:sp>
        <p:nvSpPr>
          <p:cNvPr id="42" name="正方形/長方形 41"/>
          <p:cNvSpPr/>
          <p:nvPr/>
        </p:nvSpPr>
        <p:spPr>
          <a:xfrm>
            <a:off x="4905087" y="5444576"/>
            <a:ext cx="4989512" cy="246221"/>
          </a:xfrm>
          <a:prstGeom prst="rect">
            <a:avLst/>
          </a:prstGeom>
        </p:spPr>
        <p:txBody>
          <a:bodyPr wrap="square">
            <a:spAutoFit/>
          </a:bodyPr>
          <a:lstStyle/>
          <a:p>
            <a:r>
              <a:rPr lang="ja-JP" altLang="en-US" sz="1000" spc="-70" dirty="0" smtClean="0"/>
              <a:t>　児童会館での宿泊学習やその前後での観覧、修学旅行での班行動などの観覧も可能です。</a:t>
            </a:r>
            <a:endParaRPr lang="en-US" altLang="ja-JP" sz="1000" spc="-70" dirty="0" smtClean="0"/>
          </a:p>
        </p:txBody>
      </p:sp>
      <p:sp>
        <p:nvSpPr>
          <p:cNvPr id="43" name="正方形/長方形 42"/>
          <p:cNvSpPr/>
          <p:nvPr/>
        </p:nvSpPr>
        <p:spPr>
          <a:xfrm>
            <a:off x="4905087" y="5596976"/>
            <a:ext cx="5024005" cy="246221"/>
          </a:xfrm>
          <a:prstGeom prst="rect">
            <a:avLst/>
          </a:prstGeom>
        </p:spPr>
        <p:txBody>
          <a:bodyPr wrap="square">
            <a:spAutoFit/>
          </a:bodyPr>
          <a:lstStyle/>
          <a:p>
            <a:r>
              <a:rPr lang="ja-JP" altLang="en-US" sz="1000" u="sng" spc="-70" dirty="0" smtClean="0"/>
              <a:t>　■児童会館宿泊学習の「選択学習」の時間帯に美術館を観覧する場合</a:t>
            </a:r>
            <a:endParaRPr lang="en-US" altLang="ja-JP" sz="1000" u="sng" spc="-70" dirty="0" smtClean="0"/>
          </a:p>
        </p:txBody>
      </p:sp>
      <p:sp>
        <p:nvSpPr>
          <p:cNvPr id="44" name="正方形/長方形 43"/>
          <p:cNvSpPr/>
          <p:nvPr/>
        </p:nvSpPr>
        <p:spPr>
          <a:xfrm>
            <a:off x="4924426" y="6140266"/>
            <a:ext cx="5024005" cy="246221"/>
          </a:xfrm>
          <a:prstGeom prst="rect">
            <a:avLst/>
          </a:prstGeom>
        </p:spPr>
        <p:txBody>
          <a:bodyPr wrap="square">
            <a:spAutoFit/>
          </a:bodyPr>
          <a:lstStyle/>
          <a:p>
            <a:r>
              <a:rPr lang="ja-JP" altLang="en-US" sz="1000" u="sng" spc="-70" dirty="0" smtClean="0"/>
              <a:t>　■児童会館宿泊学習の「選択学習」以外の時間帯や修学旅行で美術館を観覧する場合</a:t>
            </a:r>
            <a:endParaRPr lang="en-US" altLang="ja-JP" sz="1000" u="sng" spc="-70" dirty="0" smtClean="0"/>
          </a:p>
        </p:txBody>
      </p:sp>
      <p:sp>
        <p:nvSpPr>
          <p:cNvPr id="45" name="正方形/長方形 44"/>
          <p:cNvSpPr/>
          <p:nvPr/>
        </p:nvSpPr>
        <p:spPr>
          <a:xfrm>
            <a:off x="5728783" y="5786377"/>
            <a:ext cx="4165816" cy="400110"/>
          </a:xfrm>
          <a:prstGeom prst="rect">
            <a:avLst/>
          </a:prstGeom>
        </p:spPr>
        <p:txBody>
          <a:bodyPr wrap="square">
            <a:spAutoFit/>
          </a:bodyPr>
          <a:lstStyle/>
          <a:p>
            <a:r>
              <a:rPr lang="ja-JP" altLang="en-US" sz="1000" dirty="0" smtClean="0"/>
              <a:t>児童会館が配付する「宿泊学習実施計画書１」の「選択学習の計画」欄に美術館見学と記入し、児童会館へ提出してください。</a:t>
            </a:r>
            <a:endParaRPr lang="en-US" altLang="ja-JP" sz="1000" dirty="0" smtClean="0"/>
          </a:p>
        </p:txBody>
      </p:sp>
      <p:sp>
        <p:nvSpPr>
          <p:cNvPr id="46" name="正方形/長方形 45"/>
          <p:cNvSpPr/>
          <p:nvPr/>
        </p:nvSpPr>
        <p:spPr>
          <a:xfrm>
            <a:off x="5763276" y="6395429"/>
            <a:ext cx="4165816" cy="246221"/>
          </a:xfrm>
          <a:prstGeom prst="rect">
            <a:avLst/>
          </a:prstGeom>
        </p:spPr>
        <p:txBody>
          <a:bodyPr wrap="square">
            <a:spAutoFit/>
          </a:bodyPr>
          <a:lstStyle/>
          <a:p>
            <a:r>
              <a:rPr lang="ja-JP" altLang="en-US" sz="1000" dirty="0" smtClean="0"/>
              <a:t>来館の際に受付カウンターにて申込用紙のみ記入してください。</a:t>
            </a:r>
            <a:endParaRPr lang="en-US" altLang="ja-JP" sz="1000" dirty="0" smtClean="0"/>
          </a:p>
        </p:txBody>
      </p:sp>
      <p:sp>
        <p:nvSpPr>
          <p:cNvPr id="47" name="曲折矢印 46"/>
          <p:cNvSpPr/>
          <p:nvPr/>
        </p:nvSpPr>
        <p:spPr>
          <a:xfrm rot="10800000" flipH="1">
            <a:off x="5343525" y="5790901"/>
            <a:ext cx="377320" cy="243185"/>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48" name="曲折矢印 47"/>
          <p:cNvSpPr/>
          <p:nvPr/>
        </p:nvSpPr>
        <p:spPr>
          <a:xfrm rot="10800000" flipH="1">
            <a:off x="5343524" y="6324209"/>
            <a:ext cx="377320" cy="243185"/>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cxnSp>
        <p:nvCxnSpPr>
          <p:cNvPr id="50" name="直線コネクタ 49"/>
          <p:cNvCxnSpPr/>
          <p:nvPr/>
        </p:nvCxnSpPr>
        <p:spPr>
          <a:xfrm flipH="1" flipV="1">
            <a:off x="52459" y="6218745"/>
            <a:ext cx="1328666" cy="6187"/>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a:xfrm flipH="1" flipV="1">
            <a:off x="3481459" y="6218745"/>
            <a:ext cx="1328666" cy="6187"/>
          </a:xfrm>
          <a:prstGeom prst="line">
            <a:avLst/>
          </a:prstGeom>
          <a:ln w="28575"/>
        </p:spPr>
        <p:style>
          <a:lnRef idx="1">
            <a:schemeClr val="dk1"/>
          </a:lnRef>
          <a:fillRef idx="0">
            <a:schemeClr val="dk1"/>
          </a:fillRef>
          <a:effectRef idx="0">
            <a:schemeClr val="dk1"/>
          </a:effectRef>
          <a:fontRef idx="minor">
            <a:schemeClr val="tx1"/>
          </a:fontRef>
        </p:style>
      </p:cxnSp>
      <p:pic>
        <p:nvPicPr>
          <p:cNvPr id="49" name="図 48"/>
          <p:cNvPicPr/>
          <p:nvPr/>
        </p:nvPicPr>
        <p:blipFill>
          <a:blip r:embed="rId2">
            <a:extLst>
              <a:ext uri="{28A0092B-C50C-407E-A947-70E740481C1C}">
                <a14:useLocalDpi xmlns:a14="http://schemas.microsoft.com/office/drawing/2010/main" val="0"/>
              </a:ext>
            </a:extLst>
          </a:blip>
          <a:srcRect/>
          <a:stretch>
            <a:fillRect/>
          </a:stretch>
        </p:blipFill>
        <p:spPr bwMode="auto">
          <a:xfrm>
            <a:off x="7520059" y="82564"/>
            <a:ext cx="2133960" cy="1427829"/>
          </a:xfrm>
          <a:prstGeom prst="rect">
            <a:avLst/>
          </a:prstGeom>
          <a:noFill/>
          <a:ln>
            <a:noFill/>
          </a:ln>
        </p:spPr>
      </p:pic>
      <p:pic>
        <p:nvPicPr>
          <p:cNvPr id="51" name="図 50"/>
          <p:cNvPicPr/>
          <p:nvPr/>
        </p:nvPicPr>
        <p:blipFill>
          <a:blip r:embed="rId3">
            <a:extLst>
              <a:ext uri="{28A0092B-C50C-407E-A947-70E740481C1C}">
                <a14:useLocalDpi xmlns:a14="http://schemas.microsoft.com/office/drawing/2010/main" val="0"/>
              </a:ext>
            </a:extLst>
          </a:blip>
          <a:srcRect/>
          <a:stretch>
            <a:fillRect/>
          </a:stretch>
        </p:blipFill>
        <p:spPr bwMode="auto">
          <a:xfrm>
            <a:off x="5025089" y="4943208"/>
            <a:ext cx="1278729" cy="551533"/>
          </a:xfrm>
          <a:prstGeom prst="rect">
            <a:avLst/>
          </a:prstGeom>
          <a:noFill/>
          <a:ln>
            <a:noFill/>
          </a:ln>
        </p:spPr>
      </p:pic>
    </p:spTree>
    <p:extLst>
      <p:ext uri="{BB962C8B-B14F-4D97-AF65-F5344CB8AC3E}">
        <p14:creationId xmlns:p14="http://schemas.microsoft.com/office/powerpoint/2010/main" val="3121804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610</TotalTime>
  <Words>652</Words>
  <Application>Microsoft Office PowerPoint</Application>
  <PresentationFormat>A4 210 x 297 mm</PresentationFormat>
  <Paragraphs>107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HGP創英角ﾎﾟｯﾌﾟ体</vt:lpstr>
      <vt:lpstr>游ゴシック</vt:lpstr>
      <vt:lpstr>游ゴシック Light</vt:lpstr>
      <vt:lpstr>Arial</vt:lpstr>
      <vt:lpstr>Calibri</vt:lpstr>
      <vt:lpstr>Calibri Light</vt:lpstr>
      <vt:lpstr>Office テーマ</vt:lpstr>
      <vt:lpstr>PowerPoint プレゼンテーション</vt:lpstr>
      <vt:lpstr>帯広美術館では、美術作品との出会いをサポートし、 楽しみながら美術館を活用していただけるプログラムを用意しています。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佐藤＿朋和</dc:creator>
  <cp:lastModifiedBy>北海道</cp:lastModifiedBy>
  <cp:revision>77</cp:revision>
  <cp:lastPrinted>2021-06-25T10:31:42Z</cp:lastPrinted>
  <dcterms:created xsi:type="dcterms:W3CDTF">2020-03-18T01:34:41Z</dcterms:created>
  <dcterms:modified xsi:type="dcterms:W3CDTF">2021-06-25T10:32:04Z</dcterms:modified>
</cp:coreProperties>
</file>